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96014-2D84-40BD-802D-61EE058B4A09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BF3F7-2C07-49AA-8471-EB5A747B1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4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5C3AD8-290C-4FDB-B48D-7E00F8D02BB6}" type="slidenum">
              <a:rPr lang="ru-RU"/>
              <a:pPr/>
              <a:t>1</a:t>
            </a:fld>
            <a:endParaRPr lang="ru-RU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F3BFBB8-C577-45C4-9A9F-645B3122E904}" type="slidenum">
              <a:rPr lang="ru-RU" sz="1200">
                <a:solidFill>
                  <a:srgbClr val="336666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ru-RU" sz="1200">
              <a:solidFill>
                <a:srgbClr val="336666"/>
              </a:solidFill>
            </a:endParaRPr>
          </a:p>
        </p:txBody>
      </p:sp>
      <p:sp>
        <p:nvSpPr>
          <p:cNvPr id="368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46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357802-8C12-4758-8260-9703FE95692B}" type="slidenum">
              <a:rPr lang="ru-RU"/>
              <a:pPr/>
              <a:t>10</a:t>
            </a:fld>
            <a:endParaRPr lang="ru-RU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8D47922-70C5-458F-9CC8-7FE9FFBB88C9}" type="slidenum">
              <a:rPr lang="ru-RU" sz="1200">
                <a:solidFill>
                  <a:srgbClr val="336666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ru-RU" sz="1200">
              <a:solidFill>
                <a:srgbClr val="336666"/>
              </a:solidFill>
            </a:endParaRPr>
          </a:p>
        </p:txBody>
      </p:sp>
      <p:sp>
        <p:nvSpPr>
          <p:cNvPr id="532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73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5C08CA-A7A7-4776-8E85-C7BE11CA3A3E}" type="slidenum">
              <a:rPr lang="ru-RU"/>
              <a:pPr/>
              <a:t>11</a:t>
            </a:fld>
            <a:endParaRPr lang="ru-RU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79843CE-B9C1-4940-95E4-28C2393CC573}" type="slidenum">
              <a:rPr lang="ru-RU" sz="1200">
                <a:solidFill>
                  <a:srgbClr val="336666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ru-RU" sz="1200">
              <a:solidFill>
                <a:srgbClr val="336666"/>
              </a:solidFill>
            </a:endParaRPr>
          </a:p>
        </p:txBody>
      </p:sp>
      <p:sp>
        <p:nvSpPr>
          <p:cNvPr id="542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1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F5706C-B143-4C95-8425-7C0CA705ED35}" type="slidenum">
              <a:rPr lang="ru-RU"/>
              <a:pPr/>
              <a:t>12</a:t>
            </a:fld>
            <a:endParaRPr lang="ru-RU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238F824-F6F2-4257-9542-B1640BBFE39E}" type="slidenum">
              <a:rPr lang="ru-RU" sz="1200">
                <a:solidFill>
                  <a:srgbClr val="336666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ru-RU" sz="1200">
              <a:solidFill>
                <a:srgbClr val="336666"/>
              </a:solidFill>
            </a:endParaRPr>
          </a:p>
        </p:txBody>
      </p:sp>
      <p:sp>
        <p:nvSpPr>
          <p:cNvPr id="552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0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4DAE4F-E3D4-446F-AD02-D292F1E06FD3}" type="slidenum">
              <a:rPr lang="ru-RU"/>
              <a:pPr/>
              <a:t>13</a:t>
            </a:fld>
            <a:endParaRPr lang="ru-RU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3636150-0674-40FE-9CD6-9498FFC098BC}" type="slidenum">
              <a:rPr lang="ru-RU" sz="1200">
                <a:solidFill>
                  <a:srgbClr val="336666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ru-RU" sz="1200">
              <a:solidFill>
                <a:srgbClr val="336666"/>
              </a:solidFill>
            </a:endParaRPr>
          </a:p>
        </p:txBody>
      </p:sp>
      <p:sp>
        <p:nvSpPr>
          <p:cNvPr id="563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26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01176B-5F04-4B94-BAD9-0C06CC920CD3}" type="slidenum">
              <a:rPr lang="ru-RU"/>
              <a:pPr/>
              <a:t>14</a:t>
            </a:fld>
            <a:endParaRPr lang="ru-RU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81AB155-EBD1-481D-ACC1-B403BADC7428}" type="slidenum">
              <a:rPr lang="ru-RU" sz="1200">
                <a:solidFill>
                  <a:srgbClr val="336666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ru-RU" sz="1200">
              <a:solidFill>
                <a:srgbClr val="336666"/>
              </a:solidFill>
            </a:endParaRPr>
          </a:p>
        </p:txBody>
      </p:sp>
      <p:sp>
        <p:nvSpPr>
          <p:cNvPr id="573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788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3900C5-19A1-40C6-9F53-5E367FDD9C61}" type="slidenum">
              <a:rPr lang="ru-RU"/>
              <a:pPr/>
              <a:t>15</a:t>
            </a:fld>
            <a:endParaRPr lang="ru-RU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5A53D96-5D88-4488-B2C7-189CAE445990}" type="slidenum">
              <a:rPr lang="ru-RU" sz="1200">
                <a:solidFill>
                  <a:srgbClr val="336666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ru-RU" sz="1200">
              <a:solidFill>
                <a:srgbClr val="336666"/>
              </a:solidFill>
            </a:endParaRPr>
          </a:p>
        </p:txBody>
      </p:sp>
      <p:sp>
        <p:nvSpPr>
          <p:cNvPr id="583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63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AE29D1-A66A-4325-9B42-EA707DBB2399}" type="slidenum">
              <a:rPr lang="ru-RU"/>
              <a:pPr/>
              <a:t>16</a:t>
            </a:fld>
            <a:endParaRPr lang="ru-RU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25B1933-C4A8-4DBD-88CD-B111CFB8D898}" type="slidenum">
              <a:rPr lang="ru-RU" sz="1200">
                <a:solidFill>
                  <a:srgbClr val="336666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ru-RU" sz="1200">
              <a:solidFill>
                <a:srgbClr val="336666"/>
              </a:solidFill>
            </a:endParaRPr>
          </a:p>
        </p:txBody>
      </p:sp>
      <p:sp>
        <p:nvSpPr>
          <p:cNvPr id="593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00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ED4502-88F7-4B6A-A154-C974EC029283}" type="slidenum">
              <a:rPr lang="ru-RU"/>
              <a:pPr/>
              <a:t>17</a:t>
            </a:fld>
            <a:endParaRPr lang="ru-RU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5B2DEE8-CD21-49D0-9249-078E25E29532}" type="slidenum">
              <a:rPr lang="ru-RU" sz="1200">
                <a:solidFill>
                  <a:srgbClr val="336666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ru-RU" sz="1200">
              <a:solidFill>
                <a:srgbClr val="336666"/>
              </a:solidFill>
            </a:endParaRPr>
          </a:p>
        </p:txBody>
      </p:sp>
      <p:sp>
        <p:nvSpPr>
          <p:cNvPr id="6041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009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C046E8-D37E-4DCE-B153-F54FF2FE6FDB}" type="slidenum">
              <a:rPr lang="ru-RU"/>
              <a:pPr/>
              <a:t>18</a:t>
            </a:fld>
            <a:endParaRPr lang="ru-RU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07A8E81-534D-4E3B-AA5D-C0651204CF21}" type="slidenum">
              <a:rPr lang="ru-RU" sz="1200">
                <a:solidFill>
                  <a:srgbClr val="336666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ru-RU" sz="1200">
              <a:solidFill>
                <a:srgbClr val="336666"/>
              </a:solidFill>
            </a:endParaRPr>
          </a:p>
        </p:txBody>
      </p:sp>
      <p:sp>
        <p:nvSpPr>
          <p:cNvPr id="614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39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49644D-2A11-4492-A542-8DEE0EEC499C}" type="slidenum">
              <a:rPr lang="ru-RU"/>
              <a:pPr/>
              <a:t>19</a:t>
            </a:fld>
            <a:endParaRPr lang="ru-RU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7C86960-E66F-46CC-A0DF-F0BBD75F13A6}" type="slidenum">
              <a:rPr lang="ru-RU" sz="1200">
                <a:solidFill>
                  <a:srgbClr val="336666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ru-RU" sz="1200">
              <a:solidFill>
                <a:srgbClr val="336666"/>
              </a:solidFill>
            </a:endParaRPr>
          </a:p>
        </p:txBody>
      </p:sp>
      <p:sp>
        <p:nvSpPr>
          <p:cNvPr id="6349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029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6F2DEF-1962-429B-9F62-716A2B2BE6F7}" type="slidenum">
              <a:rPr lang="ru-RU"/>
              <a:pPr/>
              <a:t>2</a:t>
            </a:fld>
            <a:endParaRPr lang="ru-RU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DB7C02C-832D-47F7-AECA-0464A201D138}" type="slidenum">
              <a:rPr lang="ru-RU" sz="1200">
                <a:solidFill>
                  <a:srgbClr val="336666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ru-RU" sz="1200">
              <a:solidFill>
                <a:srgbClr val="336666"/>
              </a:solidFill>
            </a:endParaRPr>
          </a:p>
        </p:txBody>
      </p:sp>
      <p:sp>
        <p:nvSpPr>
          <p:cNvPr id="4505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7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588721-E983-409B-8FEA-FF1C82B1D7AC}" type="slidenum">
              <a:rPr lang="ru-RU"/>
              <a:pPr/>
              <a:t>3</a:t>
            </a:fld>
            <a:endParaRPr lang="ru-RU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147CB66-0304-492B-87BF-ED0E64E4636D}" type="slidenum">
              <a:rPr lang="ru-RU" sz="1200">
                <a:solidFill>
                  <a:srgbClr val="336666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ru-RU" sz="1200">
              <a:solidFill>
                <a:srgbClr val="336666"/>
              </a:solidFill>
            </a:endParaRPr>
          </a:p>
        </p:txBody>
      </p:sp>
      <p:sp>
        <p:nvSpPr>
          <p:cNvPr id="460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10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5ABDA7-16AE-40E3-B43E-4E4E251B7DD0}" type="slidenum">
              <a:rPr lang="ru-RU"/>
              <a:pPr/>
              <a:t>4</a:t>
            </a:fld>
            <a:endParaRPr lang="ru-RU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108B5CC-D3A4-4E50-BC22-BB443847F5F8}" type="slidenum">
              <a:rPr lang="ru-RU" sz="1200">
                <a:solidFill>
                  <a:srgbClr val="336666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ru-RU" sz="1200">
              <a:solidFill>
                <a:srgbClr val="336666"/>
              </a:solidFill>
            </a:endParaRPr>
          </a:p>
        </p:txBody>
      </p:sp>
      <p:sp>
        <p:nvSpPr>
          <p:cNvPr id="471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24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72303C-5ABA-42FC-98A8-7DAB9E388D76}" type="slidenum">
              <a:rPr lang="ru-RU"/>
              <a:pPr/>
              <a:t>5</a:t>
            </a:fld>
            <a:endParaRPr lang="ru-RU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41A9F7C-201C-428E-BB82-33CC4DF82F08}" type="slidenum">
              <a:rPr lang="ru-RU" sz="1200">
                <a:solidFill>
                  <a:srgbClr val="336666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ru-RU" sz="1200">
              <a:solidFill>
                <a:srgbClr val="336666"/>
              </a:solidFill>
            </a:endParaRPr>
          </a:p>
        </p:txBody>
      </p:sp>
      <p:sp>
        <p:nvSpPr>
          <p:cNvPr id="481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9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F61CE0-3F5E-4BE5-A008-36286ED58BA5}" type="slidenum">
              <a:rPr lang="ru-RU"/>
              <a:pPr/>
              <a:t>6</a:t>
            </a:fld>
            <a:endParaRPr lang="ru-RU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3445830-3108-437F-9B09-13B5E693A674}" type="slidenum">
              <a:rPr lang="ru-RU" sz="1200">
                <a:solidFill>
                  <a:srgbClr val="336666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ru-RU" sz="1200">
              <a:solidFill>
                <a:srgbClr val="336666"/>
              </a:solidFill>
            </a:endParaRPr>
          </a:p>
        </p:txBody>
      </p:sp>
      <p:sp>
        <p:nvSpPr>
          <p:cNvPr id="491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09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43EF97-BDE5-4BD6-A88C-C8338BE20AA2}" type="slidenum">
              <a:rPr lang="ru-RU"/>
              <a:pPr/>
              <a:t>7</a:t>
            </a:fld>
            <a:endParaRPr lang="ru-RU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5A66C2A-B6AD-4A14-99E2-43B126C1F787}" type="slidenum">
              <a:rPr lang="ru-RU" sz="1200">
                <a:solidFill>
                  <a:srgbClr val="336666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ru-RU" sz="1200">
              <a:solidFill>
                <a:srgbClr val="336666"/>
              </a:solidFill>
            </a:endParaRPr>
          </a:p>
        </p:txBody>
      </p:sp>
      <p:sp>
        <p:nvSpPr>
          <p:cNvPr id="501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12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6E9555-6D33-49C3-B619-A63D5A668925}" type="slidenum">
              <a:rPr lang="ru-RU"/>
              <a:pPr/>
              <a:t>8</a:t>
            </a:fld>
            <a:endParaRPr lang="ru-RU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A4A14BC-9222-4762-B2E9-9590BAFE13C3}" type="slidenum">
              <a:rPr lang="ru-RU" sz="1200">
                <a:solidFill>
                  <a:srgbClr val="336666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ru-RU" sz="1200">
              <a:solidFill>
                <a:srgbClr val="336666"/>
              </a:solidFill>
            </a:endParaRPr>
          </a:p>
        </p:txBody>
      </p:sp>
      <p:sp>
        <p:nvSpPr>
          <p:cNvPr id="512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78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907114-42E0-46D1-8541-189C03CF559C}" type="slidenum">
              <a:rPr lang="ru-RU"/>
              <a:pPr/>
              <a:t>9</a:t>
            </a:fld>
            <a:endParaRPr lang="ru-RU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67874F4-B3BE-4E72-B824-5B9539EFE3A4}" type="slidenum">
              <a:rPr lang="ru-RU" sz="1200">
                <a:solidFill>
                  <a:srgbClr val="336666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ru-RU" sz="1200">
              <a:solidFill>
                <a:srgbClr val="336666"/>
              </a:solidFill>
            </a:endParaRPr>
          </a:p>
        </p:txBody>
      </p:sp>
      <p:sp>
        <p:nvSpPr>
          <p:cNvPr id="522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1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3D86-EEEC-4199-959D-C94E0DB162C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0384-813C-4B8B-AE07-00D3D1D40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01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3D86-EEEC-4199-959D-C94E0DB162C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0384-813C-4B8B-AE07-00D3D1D40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36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3D86-EEEC-4199-959D-C94E0DB162C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0384-813C-4B8B-AE07-00D3D1D40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7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3D86-EEEC-4199-959D-C94E0DB162C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0384-813C-4B8B-AE07-00D3D1D40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47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3D86-EEEC-4199-959D-C94E0DB162C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0384-813C-4B8B-AE07-00D3D1D40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8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3D86-EEEC-4199-959D-C94E0DB162C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0384-813C-4B8B-AE07-00D3D1D40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25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3D86-EEEC-4199-959D-C94E0DB162C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0384-813C-4B8B-AE07-00D3D1D40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50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3D86-EEEC-4199-959D-C94E0DB162C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0384-813C-4B8B-AE07-00D3D1D40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3D86-EEEC-4199-959D-C94E0DB162C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0384-813C-4B8B-AE07-00D3D1D40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4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3D86-EEEC-4199-959D-C94E0DB162C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0384-813C-4B8B-AE07-00D3D1D40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15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3D86-EEEC-4199-959D-C94E0DB162C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0384-813C-4B8B-AE07-00D3D1D40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94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3D86-EEEC-4199-959D-C94E0DB162C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B0384-813C-4B8B-AE07-00D3D1D40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5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51520" y="198584"/>
            <a:ext cx="8712967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ХИМИЧЕСКИЙ  СОСТАВ  КЛЕТОК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6061477" cy="4565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524000" y="190500"/>
            <a:ext cx="7010400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800" b="1">
                <a:solidFill>
                  <a:srgbClr val="0033CC"/>
                </a:solidFill>
              </a:rPr>
              <a:t>УГЛЕВОДЫ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76688"/>
            <a:ext cx="3198813" cy="2727325"/>
            <a:chOff x="0" y="2505"/>
            <a:chExt cx="2015" cy="1718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505"/>
              <a:ext cx="2015" cy="17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0" y="2505"/>
              <a:ext cx="2015" cy="17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410200" y="4038600"/>
            <a:ext cx="3554413" cy="2665413"/>
            <a:chOff x="3408" y="2544"/>
            <a:chExt cx="2239" cy="1679"/>
          </a:xfrm>
        </p:grpSpPr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8" y="2544"/>
              <a:ext cx="2239" cy="16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3408" y="2544"/>
              <a:ext cx="2239" cy="16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57200" y="1371600"/>
            <a:ext cx="3503613" cy="2627313"/>
            <a:chOff x="288" y="864"/>
            <a:chExt cx="2207" cy="1655"/>
          </a:xfrm>
        </p:grpSpPr>
        <p:pic>
          <p:nvPicPr>
            <p:cNvPr id="2048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" y="864"/>
              <a:ext cx="2207" cy="16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288" y="864"/>
              <a:ext cx="2207" cy="16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257800" y="914400"/>
            <a:ext cx="3613150" cy="2987675"/>
            <a:chOff x="3312" y="576"/>
            <a:chExt cx="2276" cy="1882"/>
          </a:xfrm>
        </p:grpSpPr>
        <p:pic>
          <p:nvPicPr>
            <p:cNvPr id="20492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12" y="576"/>
              <a:ext cx="2276" cy="18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3312" y="576"/>
              <a:ext cx="2276" cy="18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524000" y="141288"/>
            <a:ext cx="7010400" cy="67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800" b="1">
                <a:solidFill>
                  <a:srgbClr val="0033CC"/>
                </a:solidFill>
              </a:rPr>
              <a:t>УГЛЕВОДЫ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8600" y="4572000"/>
            <a:ext cx="8534400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5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 b="1">
                <a:solidFill>
                  <a:srgbClr val="000000"/>
                </a:solidFill>
              </a:rPr>
              <a:t>Крахмал и сахар являются основными запасными веществами в клетке.</a:t>
            </a:r>
          </a:p>
          <a:p>
            <a:pPr marL="341313" indent="-341313">
              <a:spcBef>
                <a:spcPts val="5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 b="1">
                <a:solidFill>
                  <a:srgbClr val="000000"/>
                </a:solidFill>
              </a:rPr>
              <a:t>Углеводы входят в состав оболочек клеток.</a:t>
            </a:r>
          </a:p>
          <a:p>
            <a:pPr marL="341313" indent="-341313">
              <a:spcBef>
                <a:spcPts val="5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 b="1">
                <a:solidFill>
                  <a:srgbClr val="000000"/>
                </a:solidFill>
              </a:rPr>
              <a:t>В результате расщепления углеводов клетки получают энергию.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1366838"/>
            <a:ext cx="3427413" cy="3051175"/>
            <a:chOff x="240" y="861"/>
            <a:chExt cx="2159" cy="1922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861"/>
              <a:ext cx="2159" cy="19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240" y="861"/>
              <a:ext cx="2159" cy="19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029200" y="914400"/>
            <a:ext cx="3733800" cy="3463925"/>
            <a:chOff x="3168" y="576"/>
            <a:chExt cx="2352" cy="2182"/>
          </a:xfrm>
        </p:grpSpPr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8" y="576"/>
              <a:ext cx="2352" cy="21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3168" y="576"/>
              <a:ext cx="2352" cy="21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800" b="1">
                <a:solidFill>
                  <a:srgbClr val="0033CC"/>
                </a:solidFill>
              </a:rPr>
              <a:t>ОПРЕДЕЛЕНИЕ  КРАХМАЛА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04800" y="1905000"/>
            <a:ext cx="4495800" cy="416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600" b="1" dirty="0">
                <a:solidFill>
                  <a:srgbClr val="000000"/>
                </a:solidFill>
                <a:latin typeface="Times New Roman" pitchFamily="16" charset="0"/>
              </a:rPr>
              <a:t>На клубень картофеля капните йод.</a:t>
            </a: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600" b="1" dirty="0">
                <a:solidFill>
                  <a:srgbClr val="FF3300"/>
                </a:solidFill>
                <a:latin typeface="Times New Roman" pitchFamily="16" charset="0"/>
              </a:rPr>
              <a:t>Что наблюдаете?</a:t>
            </a: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000" b="1" dirty="0">
              <a:solidFill>
                <a:srgbClr val="FF3300"/>
              </a:solidFill>
              <a:latin typeface="Times New Roman" pitchFamily="16" charset="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Tx/>
              <a:buSzPct val="7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000" b="1" dirty="0">
              <a:solidFill>
                <a:srgbClr val="FF3300"/>
              </a:solidFill>
              <a:latin typeface="Times New Roman" pitchFamily="1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80112" y="2420888"/>
            <a:ext cx="3249613" cy="2436813"/>
            <a:chOff x="3456" y="864"/>
            <a:chExt cx="2047" cy="1535"/>
          </a:xfrm>
        </p:grpSpPr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56" y="864"/>
              <a:ext cx="2047" cy="15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>
              <a:off x="3456" y="864"/>
              <a:ext cx="2047" cy="15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33CC"/>
                </a:solidFill>
              </a:rPr>
              <a:t>Кроме крахмала и сахара в состав клеток растений входит целлюлоза и клетчатка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752600"/>
            <a:ext cx="4127500" cy="4875213"/>
            <a:chOff x="144" y="1104"/>
            <a:chExt cx="2600" cy="3071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1104"/>
              <a:ext cx="2600" cy="30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144" y="1104"/>
              <a:ext cx="2600" cy="30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114925" y="1371600"/>
            <a:ext cx="3663950" cy="5256213"/>
            <a:chOff x="3222" y="864"/>
            <a:chExt cx="2308" cy="3311"/>
          </a:xfrm>
        </p:grpSpPr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22" y="864"/>
              <a:ext cx="2308" cy="33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3222" y="864"/>
              <a:ext cx="2308" cy="33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524000" y="190500"/>
            <a:ext cx="7010400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800" b="1">
                <a:solidFill>
                  <a:srgbClr val="0033CC"/>
                </a:solidFill>
              </a:rPr>
              <a:t>ЖИРЫ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2400"/>
            <a:ext cx="3041650" cy="3351213"/>
            <a:chOff x="0" y="96"/>
            <a:chExt cx="1916" cy="2111"/>
          </a:xfrm>
        </p:grpSpPr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6"/>
              <a:ext cx="1916" cy="21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0" y="96"/>
              <a:ext cx="1916" cy="21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572000" y="1143000"/>
            <a:ext cx="3465513" cy="3465513"/>
            <a:chOff x="2880" y="720"/>
            <a:chExt cx="2183" cy="2183"/>
          </a:xfrm>
        </p:grpSpPr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720"/>
              <a:ext cx="2183" cy="21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2880" y="720"/>
              <a:ext cx="2183" cy="21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28600" y="3543300"/>
            <a:ext cx="3122613" cy="3048000"/>
            <a:chOff x="144" y="2232"/>
            <a:chExt cx="1967" cy="1920"/>
          </a:xfrm>
        </p:grpSpPr>
        <p:pic>
          <p:nvPicPr>
            <p:cNvPr id="24585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" y="2232"/>
              <a:ext cx="1967" cy="19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144" y="2232"/>
              <a:ext cx="1967" cy="19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324600" y="4648200"/>
            <a:ext cx="2651125" cy="1979613"/>
            <a:chOff x="3984" y="2928"/>
            <a:chExt cx="1670" cy="1247"/>
          </a:xfrm>
        </p:grpSpPr>
        <p:pic>
          <p:nvPicPr>
            <p:cNvPr id="24588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84" y="2928"/>
              <a:ext cx="1670" cy="12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3984" y="2928"/>
              <a:ext cx="1670" cy="12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200" b="1">
                <a:solidFill>
                  <a:srgbClr val="0033CC"/>
                </a:solidFill>
              </a:rPr>
              <a:t>ОПРЕДЕЛЕНИЕ  ЖИРА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105400" y="1905000"/>
            <a:ext cx="38100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 b="1">
                <a:solidFill>
                  <a:srgbClr val="000000"/>
                </a:solidFill>
              </a:rPr>
              <a:t>Возьмите салфетку.</a:t>
            </a:r>
          </a:p>
          <a:p>
            <a:pPr marL="341313" indent="-341313">
              <a:lnSpc>
                <a:spcPct val="90000"/>
              </a:lnSpc>
              <a:spcBef>
                <a:spcPts val="6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 b="1">
                <a:solidFill>
                  <a:srgbClr val="000000"/>
                </a:solidFill>
              </a:rPr>
              <a:t>Между листочками положите несколько семечек подсолнечника.</a:t>
            </a:r>
          </a:p>
          <a:p>
            <a:pPr marL="341313" indent="-341313">
              <a:lnSpc>
                <a:spcPct val="90000"/>
              </a:lnSpc>
              <a:spcBef>
                <a:spcPts val="6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 b="1">
                <a:solidFill>
                  <a:srgbClr val="000000"/>
                </a:solidFill>
              </a:rPr>
              <a:t>Обратной стороной карандаша раздавите семена.</a:t>
            </a:r>
          </a:p>
          <a:p>
            <a:pPr marL="341313" indent="-341313">
              <a:lnSpc>
                <a:spcPct val="90000"/>
              </a:lnSpc>
              <a:spcBef>
                <a:spcPts val="6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 b="1">
                <a:solidFill>
                  <a:srgbClr val="FF3300"/>
                </a:solidFill>
              </a:rPr>
              <a:t>Что наблюдаете?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447800"/>
            <a:ext cx="4722813" cy="4665663"/>
            <a:chOff x="96" y="912"/>
            <a:chExt cx="2975" cy="2939"/>
          </a:xfrm>
        </p:grpSpPr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912"/>
              <a:ext cx="2975" cy="29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96" y="912"/>
              <a:ext cx="2975" cy="29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200" b="1">
                <a:solidFill>
                  <a:srgbClr val="0033CC"/>
                </a:solidFill>
              </a:rPr>
              <a:t>БЕЛОК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105400" y="1905000"/>
            <a:ext cx="38100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 b="1">
                <a:solidFill>
                  <a:srgbClr val="000000"/>
                </a:solidFill>
              </a:rPr>
              <a:t>Белки входят в состав разнообразных клеточных структур, регулируют процессы жизнедеятельности и могут запасаться в клетках.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52400"/>
            <a:ext cx="3656013" cy="3117850"/>
            <a:chOff x="96" y="96"/>
            <a:chExt cx="2303" cy="1964"/>
          </a:xfrm>
        </p:grpSpPr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96"/>
              <a:ext cx="2303" cy="19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96" y="96"/>
              <a:ext cx="2303" cy="19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28600" y="3260725"/>
            <a:ext cx="4418013" cy="3367088"/>
            <a:chOff x="144" y="2054"/>
            <a:chExt cx="2783" cy="2121"/>
          </a:xfrm>
        </p:grpSpPr>
        <p:pic>
          <p:nvPicPr>
            <p:cNvPr id="2663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2054"/>
              <a:ext cx="2783" cy="21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144" y="2054"/>
              <a:ext cx="2783" cy="21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200" b="1">
                <a:solidFill>
                  <a:srgbClr val="0033CC"/>
                </a:solidFill>
              </a:rPr>
              <a:t>ОПРЕДЕЛЕНИЕ  БЕЛКА</a:t>
            </a:r>
          </a:p>
        </p:txBody>
      </p:sp>
      <p:pic>
        <p:nvPicPr>
          <p:cNvPr id="27656" name="Picture 8" descr="http://images.myshared.ru/318684/slide_23.jpg"/>
          <p:cNvPicPr>
            <a:picLocks noChangeAspect="1" noChangeArrowheads="1"/>
          </p:cNvPicPr>
          <p:nvPr/>
        </p:nvPicPr>
        <p:blipFill>
          <a:blip r:embed="rId3" cstate="print"/>
          <a:srcRect l="945" t="13860" r="2666" b="14321"/>
          <a:stretch>
            <a:fillRect/>
          </a:stretch>
        </p:blipFill>
        <p:spPr bwMode="auto">
          <a:xfrm>
            <a:off x="467544" y="1628800"/>
            <a:ext cx="8117955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200" b="1">
                <a:solidFill>
                  <a:srgbClr val="0033CC"/>
                </a:solidFill>
              </a:rPr>
              <a:t>НУКЛЕИНОВЫЕ  КИСЛОТЫ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1447800"/>
            <a:ext cx="2263775" cy="2970213"/>
            <a:chOff x="240" y="912"/>
            <a:chExt cx="1426" cy="1871"/>
          </a:xfrm>
        </p:grpSpPr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912"/>
              <a:ext cx="1426" cy="18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240" y="912"/>
              <a:ext cx="1426" cy="18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105400" y="1905000"/>
            <a:ext cx="34290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>
                <a:solidFill>
                  <a:srgbClr val="000000"/>
                </a:solidFill>
              </a:rPr>
              <a:t>Ведущая роль в сохранении наследственной информации и передаче ее потомкам.</a:t>
            </a:r>
          </a:p>
          <a:p>
            <a:pPr marL="341313" indent="-341313">
              <a:spcBef>
                <a:spcPts val="700"/>
              </a:spcBef>
              <a:buClrTx/>
              <a:buSzPct val="7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800" b="1">
              <a:solidFill>
                <a:srgbClr val="000000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362200" y="4286250"/>
            <a:ext cx="3021013" cy="2265363"/>
            <a:chOff x="1488" y="2700"/>
            <a:chExt cx="1903" cy="1427"/>
          </a:xfrm>
        </p:grpSpPr>
        <p:pic>
          <p:nvPicPr>
            <p:cNvPr id="2867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8" y="2700"/>
              <a:ext cx="1903" cy="14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1488" y="2700"/>
              <a:ext cx="1903" cy="14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371600" y="228600"/>
            <a:ext cx="7543800" cy="6608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 b="1">
                <a:solidFill>
                  <a:srgbClr val="000000"/>
                </a:solidFill>
              </a:rPr>
              <a:t>В состав семян входят </a:t>
            </a:r>
            <a:r>
              <a:rPr lang="ru-RU" sz="2600" b="1">
                <a:solidFill>
                  <a:srgbClr val="FF3300"/>
                </a:solidFill>
              </a:rPr>
              <a:t> органические </a:t>
            </a:r>
            <a:r>
              <a:rPr lang="ru-RU" sz="2600" b="1">
                <a:solidFill>
                  <a:srgbClr val="000000"/>
                </a:solidFill>
              </a:rPr>
              <a:t>и  </a:t>
            </a:r>
            <a:r>
              <a:rPr lang="ru-RU" sz="2600" b="1">
                <a:solidFill>
                  <a:srgbClr val="FF3300"/>
                </a:solidFill>
              </a:rPr>
              <a:t>неорганические</a:t>
            </a:r>
            <a:r>
              <a:rPr lang="ru-RU" sz="2600" b="1">
                <a:solidFill>
                  <a:srgbClr val="000000"/>
                </a:solidFill>
              </a:rPr>
              <a:t> вещества.</a:t>
            </a:r>
          </a:p>
          <a:p>
            <a:pPr marL="341313" indent="-341313">
              <a:spcBef>
                <a:spcPts val="6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 b="1">
                <a:solidFill>
                  <a:srgbClr val="000000"/>
                </a:solidFill>
              </a:rPr>
              <a:t>К органическим веществам клетки относятся </a:t>
            </a:r>
            <a:r>
              <a:rPr lang="ru-RU" sz="2600" b="1">
                <a:solidFill>
                  <a:srgbClr val="FF3300"/>
                </a:solidFill>
              </a:rPr>
              <a:t>белки, жиры, углеводы и нуклеиновые кислоты</a:t>
            </a:r>
            <a:r>
              <a:rPr lang="ru-RU" sz="2600" b="1">
                <a:solidFill>
                  <a:srgbClr val="000000"/>
                </a:solidFill>
              </a:rPr>
              <a:t>.</a:t>
            </a:r>
          </a:p>
          <a:p>
            <a:pPr marL="341313" indent="-341313">
              <a:spcBef>
                <a:spcPts val="6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 b="1">
                <a:solidFill>
                  <a:srgbClr val="000000"/>
                </a:solidFill>
              </a:rPr>
              <a:t>Неорганические вещества клетки – это  </a:t>
            </a:r>
            <a:r>
              <a:rPr lang="ru-RU" sz="2600" b="1">
                <a:solidFill>
                  <a:srgbClr val="FF3300"/>
                </a:solidFill>
              </a:rPr>
              <a:t>вода и минеральные соли</a:t>
            </a:r>
            <a:r>
              <a:rPr lang="ru-RU" sz="2600" b="1">
                <a:solidFill>
                  <a:srgbClr val="000000"/>
                </a:solidFill>
              </a:rPr>
              <a:t>.</a:t>
            </a:r>
          </a:p>
          <a:p>
            <a:pPr marL="341313" indent="-341313">
              <a:spcBef>
                <a:spcPts val="6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 b="1">
                <a:solidFill>
                  <a:srgbClr val="000000"/>
                </a:solidFill>
              </a:rPr>
              <a:t>В присутствии йода крахмал </a:t>
            </a:r>
            <a:r>
              <a:rPr lang="ru-RU" sz="2600" b="1">
                <a:solidFill>
                  <a:srgbClr val="FF3300"/>
                </a:solidFill>
              </a:rPr>
              <a:t>синеет</a:t>
            </a:r>
            <a:r>
              <a:rPr lang="ru-RU" sz="2600" b="1">
                <a:solidFill>
                  <a:srgbClr val="000000"/>
                </a:solidFill>
              </a:rPr>
              <a:t>.</a:t>
            </a:r>
          </a:p>
          <a:p>
            <a:pPr marL="341313" indent="-341313">
              <a:spcBef>
                <a:spcPts val="6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 b="1">
                <a:solidFill>
                  <a:srgbClr val="000000"/>
                </a:solidFill>
              </a:rPr>
              <a:t>Много крахмала в  </a:t>
            </a:r>
            <a:r>
              <a:rPr lang="ru-RU" sz="2600" b="1">
                <a:solidFill>
                  <a:srgbClr val="FF3300"/>
                </a:solidFill>
              </a:rPr>
              <a:t>картофеле, пшенице, кукурузе</a:t>
            </a:r>
            <a:r>
              <a:rPr lang="ru-RU" sz="2600" b="1">
                <a:solidFill>
                  <a:srgbClr val="000000"/>
                </a:solidFill>
              </a:rPr>
              <a:t>.</a:t>
            </a:r>
          </a:p>
          <a:p>
            <a:pPr marL="341313" indent="-341313">
              <a:spcBef>
                <a:spcPts val="6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 b="1">
                <a:solidFill>
                  <a:srgbClr val="000000"/>
                </a:solidFill>
              </a:rPr>
              <a:t>Много белка в </a:t>
            </a:r>
            <a:r>
              <a:rPr lang="ru-RU" sz="2600" b="1">
                <a:solidFill>
                  <a:srgbClr val="FF3300"/>
                </a:solidFill>
              </a:rPr>
              <a:t>моркови, петрушке, шпинате, капусте</a:t>
            </a:r>
            <a:r>
              <a:rPr lang="ru-RU" sz="2600" b="1">
                <a:solidFill>
                  <a:srgbClr val="000000"/>
                </a:solidFill>
              </a:rPr>
              <a:t>.</a:t>
            </a:r>
          </a:p>
          <a:p>
            <a:pPr marL="341313" indent="-341313">
              <a:spcBef>
                <a:spcPts val="6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 b="1">
                <a:solidFill>
                  <a:srgbClr val="000000"/>
                </a:solidFill>
              </a:rPr>
              <a:t>Масличными культурами являются </a:t>
            </a:r>
            <a:r>
              <a:rPr lang="ru-RU" sz="2600" b="1">
                <a:solidFill>
                  <a:srgbClr val="FF3300"/>
                </a:solidFill>
              </a:rPr>
              <a:t>подсолнечник, лен, кунжут</a:t>
            </a:r>
            <a:r>
              <a:rPr lang="ru-RU" sz="2600" b="1">
                <a:solidFill>
                  <a:srgbClr val="000000"/>
                </a:solidFill>
              </a:rPr>
              <a:t>.</a:t>
            </a:r>
          </a:p>
          <a:p>
            <a:pPr marL="341313" indent="-341313">
              <a:spcBef>
                <a:spcPts val="650"/>
              </a:spcBef>
              <a:buClr>
                <a:srgbClr val="336666"/>
              </a:buClr>
              <a:buSzPct val="7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4800" y="304800"/>
            <a:ext cx="8607425" cy="6092825"/>
            <a:chOff x="192" y="192"/>
            <a:chExt cx="5422" cy="3838"/>
          </a:xfrm>
        </p:grpSpPr>
        <p:cxnSp>
          <p:nvCxnSpPr>
            <p:cNvPr id="12290" name="AutoShape 2"/>
            <p:cNvCxnSpPr>
              <a:cxnSpLocks noChangeShapeType="1"/>
              <a:stCxn id="12294" idx="0"/>
              <a:endCxn id="12292" idx="2"/>
            </p:cNvCxnSpPr>
            <p:nvPr/>
          </p:nvCxnSpPr>
          <p:spPr bwMode="auto">
            <a:xfrm flipH="1" flipV="1">
              <a:off x="2904" y="267"/>
              <a:ext cx="767" cy="1459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12291" name="AutoShape 3"/>
            <p:cNvCxnSpPr>
              <a:cxnSpLocks noChangeShapeType="1"/>
              <a:stCxn id="12293" idx="0"/>
              <a:endCxn id="12292" idx="2"/>
            </p:cNvCxnSpPr>
            <p:nvPr/>
          </p:nvCxnSpPr>
          <p:spPr bwMode="auto">
            <a:xfrm flipV="1">
              <a:off x="1444" y="268"/>
              <a:ext cx="767" cy="1460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sp>
          <p:nvSpPr>
            <p:cNvPr id="12292" name="AutoShape 4"/>
            <p:cNvSpPr>
              <a:spLocks noChangeArrowheads="1"/>
            </p:cNvSpPr>
            <p:nvPr/>
          </p:nvSpPr>
          <p:spPr bwMode="auto">
            <a:xfrm>
              <a:off x="1652" y="192"/>
              <a:ext cx="2502" cy="153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200" b="1">
                  <a:solidFill>
                    <a:schemeClr val="bg1"/>
                  </a:solidFill>
                </a:rPr>
                <a:t>НЕОРГАНИЧЕСКИЕ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200" b="1">
                  <a:solidFill>
                    <a:schemeClr val="bg1"/>
                  </a:solidFill>
                </a:rPr>
                <a:t> ВЕЩЕСТВА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200" b="1">
                  <a:solidFill>
                    <a:schemeClr val="bg1"/>
                  </a:solidFill>
                </a:rPr>
                <a:t>КЛЕТКИ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3200" b="1">
                <a:solidFill>
                  <a:schemeClr val="bg1"/>
                </a:solidFill>
              </a:endParaRPr>
            </a:p>
          </p:txBody>
        </p:sp>
        <p:sp>
          <p:nvSpPr>
            <p:cNvPr id="12293" name="AutoShape 5"/>
            <p:cNvSpPr>
              <a:spLocks noChangeArrowheads="1"/>
            </p:cNvSpPr>
            <p:nvPr/>
          </p:nvSpPr>
          <p:spPr bwMode="auto">
            <a:xfrm>
              <a:off x="192" y="2495"/>
              <a:ext cx="2502" cy="153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400" b="1">
                  <a:solidFill>
                    <a:schemeClr val="bg1"/>
                  </a:solidFill>
                </a:rPr>
                <a:t>ВОДА</a:t>
              </a:r>
            </a:p>
          </p:txBody>
        </p:sp>
        <p:sp>
          <p:nvSpPr>
            <p:cNvPr id="12294" name="AutoShape 6"/>
            <p:cNvSpPr>
              <a:spLocks noChangeArrowheads="1"/>
            </p:cNvSpPr>
            <p:nvPr/>
          </p:nvSpPr>
          <p:spPr bwMode="auto">
            <a:xfrm>
              <a:off x="3112" y="2495"/>
              <a:ext cx="2502" cy="153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400" b="1">
                  <a:solidFill>
                    <a:schemeClr val="bg1"/>
                  </a:solidFill>
                </a:rPr>
                <a:t>МИНЕРАЛЬНЫЕ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400" b="1">
                  <a:solidFill>
                    <a:schemeClr val="bg1"/>
                  </a:solidFill>
                </a:rPr>
                <a:t> СОЛИ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304800" y="152400"/>
            <a:ext cx="7010400" cy="1028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200" b="1">
                <a:solidFill>
                  <a:srgbClr val="0033CC"/>
                </a:solidFill>
              </a:rPr>
              <a:t>ВОДА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1336777"/>
            <a:ext cx="4362773" cy="3616223"/>
            <a:chOff x="0" y="1632"/>
            <a:chExt cx="3215" cy="2411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632"/>
              <a:ext cx="3215" cy="24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0" y="1632"/>
              <a:ext cx="3215" cy="24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953000" y="1143000"/>
            <a:ext cx="4191000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5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 b="1">
                <a:solidFill>
                  <a:srgbClr val="000000"/>
                </a:solidFill>
              </a:rPr>
              <a:t>Самое распространенное в живых организмах соединение.</a:t>
            </a:r>
          </a:p>
          <a:p>
            <a:pPr marL="341313" indent="-341313">
              <a:spcBef>
                <a:spcPts val="5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 b="1">
                <a:solidFill>
                  <a:srgbClr val="000000"/>
                </a:solidFill>
              </a:rPr>
              <a:t>В молодом организме – 80 % от массы тела.</a:t>
            </a:r>
          </a:p>
          <a:p>
            <a:pPr marL="341313" indent="-341313">
              <a:spcBef>
                <a:spcPts val="5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 b="1">
                <a:solidFill>
                  <a:srgbClr val="000000"/>
                </a:solidFill>
              </a:rPr>
              <a:t>В клетках старого организма – 60 %.</a:t>
            </a:r>
          </a:p>
          <a:p>
            <a:pPr marL="341313" indent="-341313">
              <a:spcBef>
                <a:spcPts val="5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 b="1">
                <a:solidFill>
                  <a:srgbClr val="000000"/>
                </a:solidFill>
              </a:rPr>
              <a:t>В головном мозге – 85 %.</a:t>
            </a:r>
          </a:p>
          <a:p>
            <a:pPr marL="341313" indent="-341313">
              <a:spcBef>
                <a:spcPts val="5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 b="1">
                <a:solidFill>
                  <a:srgbClr val="000000"/>
                </a:solidFill>
              </a:rPr>
              <a:t>В клетках эмали зубов – 10-15 %.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200" b="1">
                <a:solidFill>
                  <a:srgbClr val="0033CC"/>
                </a:solidFill>
              </a:rPr>
              <a:t>НАЛИЧИЕ   ВОДЫ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1752600"/>
            <a:ext cx="3636963" cy="4722813"/>
            <a:chOff x="288" y="1104"/>
            <a:chExt cx="2291" cy="2975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50729"/>
            <a:stretch>
              <a:fillRect/>
            </a:stretch>
          </p:blipFill>
          <p:spPr bwMode="auto">
            <a:xfrm>
              <a:off x="288" y="1104"/>
              <a:ext cx="2291" cy="2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288" y="1104"/>
              <a:ext cx="2291" cy="2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648200" y="3735388"/>
            <a:ext cx="4341813" cy="2884487"/>
            <a:chOff x="2928" y="2353"/>
            <a:chExt cx="2735" cy="1817"/>
          </a:xfrm>
        </p:grpSpPr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8" y="2353"/>
              <a:ext cx="2735" cy="18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2928" y="2353"/>
              <a:ext cx="2735" cy="18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524000" y="190500"/>
            <a:ext cx="7010400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200" b="1">
                <a:solidFill>
                  <a:srgbClr val="0033CC"/>
                </a:solidFill>
              </a:rPr>
              <a:t>                          ВОДА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105400" y="1905000"/>
            <a:ext cx="34290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5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 b="1">
                <a:solidFill>
                  <a:srgbClr val="000000"/>
                </a:solidFill>
              </a:rPr>
              <a:t>Участвует в обмене веществ</a:t>
            </a:r>
          </a:p>
          <a:p>
            <a:pPr marL="341313" indent="-341313">
              <a:spcBef>
                <a:spcPts val="5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 b="1">
                <a:solidFill>
                  <a:srgbClr val="000000"/>
                </a:solidFill>
              </a:rPr>
              <a:t>Входит в состав цитоплазмы</a:t>
            </a:r>
          </a:p>
          <a:p>
            <a:pPr marL="341313" indent="-341313">
              <a:spcBef>
                <a:spcPts val="5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 b="1">
                <a:solidFill>
                  <a:srgbClr val="000000"/>
                </a:solidFill>
              </a:rPr>
              <a:t>Составляет основу клеточного сока</a:t>
            </a:r>
          </a:p>
          <a:p>
            <a:pPr marL="341313" indent="-341313">
              <a:spcBef>
                <a:spcPts val="5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 b="1">
                <a:solidFill>
                  <a:srgbClr val="000000"/>
                </a:solidFill>
              </a:rPr>
              <a:t>Придает упругость клетке</a:t>
            </a:r>
          </a:p>
          <a:p>
            <a:pPr marL="341313" indent="-341313">
              <a:spcBef>
                <a:spcPts val="5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 b="1">
                <a:solidFill>
                  <a:srgbClr val="000000"/>
                </a:solidFill>
              </a:rPr>
              <a:t>Определяет форму клетки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4570413" cy="6856413"/>
            <a:chOff x="0" y="0"/>
            <a:chExt cx="2879" cy="4319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879" cy="43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2879" cy="43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524000" y="177800"/>
            <a:ext cx="70104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800" b="1">
                <a:solidFill>
                  <a:srgbClr val="0033CC"/>
                </a:solidFill>
              </a:rPr>
              <a:t>МИНЕРАЛЬНЫЕ СОЛИ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3000" y="1139825"/>
            <a:ext cx="7313613" cy="3711575"/>
            <a:chOff x="720" y="718"/>
            <a:chExt cx="4607" cy="2338"/>
          </a:xfrm>
        </p:grpSpPr>
        <p:graphicFrame>
          <p:nvGraphicFramePr>
            <p:cNvPr id="16387" name="Object 3"/>
            <p:cNvGraphicFramePr>
              <a:graphicFrameLocks noChangeAspect="1"/>
            </p:cNvGraphicFramePr>
            <p:nvPr/>
          </p:nvGraphicFramePr>
          <p:xfrm>
            <a:off x="720" y="718"/>
            <a:ext cx="4607" cy="2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r:id="rId4" imgW="4448250" imgH="2257425" progId="">
                    <p:embed/>
                  </p:oleObj>
                </mc:Choice>
                <mc:Fallback>
                  <p:oleObj r:id="rId4" imgW="4448250" imgH="2257425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718"/>
                          <a:ext cx="4607" cy="2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720" y="718"/>
              <a:ext cx="4607" cy="23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82296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 b="1">
                <a:solidFill>
                  <a:srgbClr val="000000"/>
                </a:solidFill>
              </a:rPr>
              <a:t>Необходимы для обмена веществ между клеткой  и средой</a:t>
            </a:r>
          </a:p>
          <a:p>
            <a:pPr marL="341313" indent="-341313">
              <a:spcBef>
                <a:spcPts val="650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 b="1">
                <a:solidFill>
                  <a:srgbClr val="000000"/>
                </a:solidFill>
              </a:rPr>
              <a:t>Входят в состав межклеточного вещества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3194050" cy="3579813"/>
            <a:chOff x="0" y="0"/>
            <a:chExt cx="2012" cy="2255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6306" t="6000"/>
            <a:stretch>
              <a:fillRect/>
            </a:stretch>
          </p:blipFill>
          <p:spPr bwMode="auto">
            <a:xfrm>
              <a:off x="0" y="0"/>
              <a:ext cx="2012" cy="22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741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2012" cy="22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 l="4126" t="58072" r="50729"/>
          <a:stretch>
            <a:fillRect/>
          </a:stretch>
        </p:blipFill>
        <p:spPr bwMode="auto">
          <a:xfrm>
            <a:off x="0" y="1905000"/>
            <a:ext cx="3333750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715000" y="228600"/>
            <a:ext cx="2805113" cy="3579813"/>
            <a:chOff x="3600" y="144"/>
            <a:chExt cx="1767" cy="2255"/>
          </a:xfrm>
        </p:grpSpPr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00" y="144"/>
              <a:ext cx="1767" cy="22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3600" y="144"/>
              <a:ext cx="1767" cy="22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09600" y="3810000"/>
            <a:ext cx="3808413" cy="2860675"/>
            <a:chOff x="384" y="2400"/>
            <a:chExt cx="2399" cy="1802"/>
          </a:xfrm>
        </p:grpSpPr>
        <p:pic>
          <p:nvPicPr>
            <p:cNvPr id="17417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" y="2400"/>
              <a:ext cx="2399" cy="18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384" y="2400"/>
              <a:ext cx="2399" cy="18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334000" y="4030663"/>
            <a:ext cx="3808413" cy="2825750"/>
            <a:chOff x="3360" y="2539"/>
            <a:chExt cx="2399" cy="1780"/>
          </a:xfrm>
        </p:grpSpPr>
        <p:pic>
          <p:nvPicPr>
            <p:cNvPr id="17420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 l="4967" t="7692" r="4967" b="3850"/>
            <a:stretch>
              <a:fillRect/>
            </a:stretch>
          </p:blipFill>
          <p:spPr bwMode="auto">
            <a:xfrm>
              <a:off x="3360" y="2539"/>
              <a:ext cx="2399" cy="17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3360" y="2539"/>
              <a:ext cx="2399" cy="17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7770813" cy="6824663"/>
            <a:chOff x="0" y="0"/>
            <a:chExt cx="4895" cy="4299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895" cy="42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4895" cy="42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762000" y="3657600"/>
            <a:ext cx="22098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ОРГАНИЧЕСКИЕ </a:t>
            </a:r>
          </a:p>
          <a:p>
            <a:pPr algn="ctr"/>
            <a:endParaRPr lang="ru-RU" sz="3600" kern="10">
              <a:ln w="1908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17819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3600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ВЕЩЕСТВА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4648200" y="2057400"/>
            <a:ext cx="2619375" cy="2892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360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CC00CC"/>
                    </a:gs>
                    <a:gs pos="100000">
                      <a:srgbClr val="6600CC"/>
                    </a:gs>
                  </a:gsLst>
                  <a:lin ang="5400000" scaled="1"/>
                </a:gradFill>
                <a:effectLst>
                  <a:outerShdw dist="53966" dir="2700000" algn="ctr" rotWithShape="0">
                    <a:srgbClr val="9999FF">
                      <a:alpha val="80011"/>
                    </a:srgbClr>
                  </a:outerShdw>
                </a:effectLst>
                <a:latin typeface="Impact"/>
              </a:rPr>
              <a:t>НЕОРГАНИЧЕСКИЕ</a:t>
            </a:r>
          </a:p>
          <a:p>
            <a:pPr algn="ctr"/>
            <a:endParaRPr lang="ru-RU" sz="3600" b="1" kern="10">
              <a:ln w="9360">
                <a:solidFill>
                  <a:srgbClr val="CC99FF"/>
                </a:solidFill>
                <a:miter lim="800000"/>
                <a:headEnd/>
                <a:tailEnd/>
              </a:ln>
              <a:gradFill rotWithShape="0">
                <a:gsLst>
                  <a:gs pos="0">
                    <a:srgbClr val="CC00CC"/>
                  </a:gs>
                  <a:gs pos="100000">
                    <a:srgbClr val="6600CC"/>
                  </a:gs>
                </a:gsLst>
                <a:lin ang="5400000" scaled="1"/>
              </a:gradFill>
              <a:effectLst>
                <a:outerShdw dist="53966" dir="2700000" algn="ctr" rotWithShape="0">
                  <a:srgbClr val="9999FF">
                    <a:alpha val="80011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b="1" kern="10">
                <a:ln w="9360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CC00CC"/>
                    </a:gs>
                    <a:gs pos="100000">
                      <a:srgbClr val="6600CC"/>
                    </a:gs>
                  </a:gsLst>
                  <a:lin ang="5400000" scaled="1"/>
                </a:gradFill>
                <a:effectLst>
                  <a:outerShdw dist="53966" dir="2700000" algn="ctr" rotWithShape="0">
                    <a:srgbClr val="9999FF">
                      <a:alpha val="80011"/>
                    </a:srgbClr>
                  </a:outerShdw>
                </a:effectLst>
                <a:latin typeface="Impact"/>
              </a:rPr>
              <a:t>ВЕЩЕСТВА</a:t>
            </a: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1524000" y="2057400"/>
            <a:ext cx="685800" cy="10271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100000">
                      <a:srgbClr val="FFE701"/>
                    </a:gs>
                  </a:gsLst>
                  <a:lin ang="5400000" scaled="1"/>
                </a:gradFill>
                <a:latin typeface="Impact"/>
              </a:rPr>
              <a:t>?</a:t>
            </a: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5715000" y="1219200"/>
            <a:ext cx="685800" cy="10271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100000">
                      <a:srgbClr val="FFE701"/>
                    </a:gs>
                  </a:gsLst>
                  <a:lin ang="5400000" scaled="1"/>
                </a:gradFill>
                <a:latin typeface="Impact"/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51520" y="1432012"/>
            <a:ext cx="8685213" cy="5400675"/>
            <a:chOff x="192" y="580"/>
            <a:chExt cx="5471" cy="3402"/>
          </a:xfrm>
        </p:grpSpPr>
        <p:cxnSp>
          <p:nvCxnSpPr>
            <p:cNvPr id="19458" name="AutoShape 2"/>
            <p:cNvCxnSpPr>
              <a:cxnSpLocks noChangeShapeType="1"/>
              <a:stCxn id="19466" idx="0"/>
              <a:endCxn id="19462" idx="2"/>
            </p:cNvCxnSpPr>
            <p:nvPr/>
          </p:nvCxnSpPr>
          <p:spPr bwMode="auto">
            <a:xfrm flipV="1">
              <a:off x="2219" y="1231"/>
              <a:ext cx="680" cy="709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336666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459" name="AutoShape 3"/>
            <p:cNvCxnSpPr>
              <a:cxnSpLocks noChangeShapeType="1"/>
              <a:stCxn id="19465" idx="0"/>
              <a:endCxn id="19462" idx="2"/>
            </p:cNvCxnSpPr>
            <p:nvPr/>
          </p:nvCxnSpPr>
          <p:spPr bwMode="auto">
            <a:xfrm flipH="1" flipV="1">
              <a:off x="2927" y="-187"/>
              <a:ext cx="679" cy="2127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336666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460" name="AutoShape 4"/>
            <p:cNvCxnSpPr>
              <a:cxnSpLocks noChangeShapeType="1"/>
              <a:stCxn id="19464" idx="0"/>
              <a:endCxn id="19462" idx="2"/>
            </p:cNvCxnSpPr>
            <p:nvPr/>
          </p:nvCxnSpPr>
          <p:spPr bwMode="auto">
            <a:xfrm flipH="1" flipV="1">
              <a:off x="2927" y="1233"/>
              <a:ext cx="679" cy="708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336666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461" name="AutoShape 5"/>
            <p:cNvCxnSpPr>
              <a:cxnSpLocks noChangeShapeType="1"/>
              <a:stCxn id="19463" idx="0"/>
              <a:endCxn id="19462" idx="2"/>
            </p:cNvCxnSpPr>
            <p:nvPr/>
          </p:nvCxnSpPr>
          <p:spPr bwMode="auto">
            <a:xfrm flipV="1">
              <a:off x="800" y="-185"/>
              <a:ext cx="679" cy="2126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336666"/>
              </a:solidFill>
              <a:miter lim="800000"/>
              <a:headEnd/>
              <a:tailEnd/>
            </a:ln>
            <a:effectLst/>
          </p:spPr>
        </p:cxnSp>
        <p:sp>
          <p:nvSpPr>
            <p:cNvPr id="19462" name="AutoShape 6"/>
            <p:cNvSpPr>
              <a:spLocks noChangeArrowheads="1"/>
            </p:cNvSpPr>
            <p:nvPr/>
          </p:nvSpPr>
          <p:spPr bwMode="auto">
            <a:xfrm>
              <a:off x="2319" y="580"/>
              <a:ext cx="1215" cy="1360"/>
            </a:xfrm>
            <a:prstGeom prst="roundRect">
              <a:avLst>
                <a:gd name="adj" fmla="val 16667"/>
              </a:avLst>
            </a:prstGeom>
            <a:solidFill>
              <a:srgbClr val="B2B2B2"/>
            </a:solidFill>
            <a:ln w="9360">
              <a:solidFill>
                <a:srgbClr val="3366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000000"/>
                  </a:solidFill>
                </a:rPr>
                <a:t>ОРГАНИЧЕСКИЕ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000000"/>
                  </a:solidFill>
                </a:rPr>
                <a:t> ВЕЩЕСТВА</a:t>
              </a:r>
            </a:p>
          </p:txBody>
        </p:sp>
        <p:sp>
          <p:nvSpPr>
            <p:cNvPr id="19463" name="AutoShape 7"/>
            <p:cNvSpPr>
              <a:spLocks noChangeArrowheads="1"/>
            </p:cNvSpPr>
            <p:nvPr/>
          </p:nvSpPr>
          <p:spPr bwMode="auto">
            <a:xfrm>
              <a:off x="192" y="2622"/>
              <a:ext cx="1215" cy="1360"/>
            </a:xfrm>
            <a:prstGeom prst="roundRect">
              <a:avLst>
                <a:gd name="adj" fmla="val 16667"/>
              </a:avLst>
            </a:prstGeom>
            <a:solidFill>
              <a:srgbClr val="99CCCC"/>
            </a:solidFill>
            <a:ln w="9360">
              <a:solidFill>
                <a:srgbClr val="3366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 b="1">
                  <a:solidFill>
                    <a:srgbClr val="000000"/>
                  </a:solidFill>
                </a:rPr>
                <a:t>УГЛЕВОДЫ</a:t>
              </a:r>
            </a:p>
          </p:txBody>
        </p:sp>
        <p:sp>
          <p:nvSpPr>
            <p:cNvPr id="19464" name="AutoShape 8"/>
            <p:cNvSpPr>
              <a:spLocks noChangeArrowheads="1"/>
            </p:cNvSpPr>
            <p:nvPr/>
          </p:nvSpPr>
          <p:spPr bwMode="auto">
            <a:xfrm>
              <a:off x="3029" y="2622"/>
              <a:ext cx="1215" cy="1360"/>
            </a:xfrm>
            <a:prstGeom prst="roundRect">
              <a:avLst>
                <a:gd name="adj" fmla="val 16667"/>
              </a:avLst>
            </a:prstGeom>
            <a:solidFill>
              <a:srgbClr val="99CCCC"/>
            </a:solidFill>
            <a:ln w="9360">
              <a:solidFill>
                <a:srgbClr val="3366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 b="1">
                  <a:solidFill>
                    <a:srgbClr val="000000"/>
                  </a:solidFill>
                </a:rPr>
                <a:t>ЖИРЫ</a:t>
              </a:r>
            </a:p>
          </p:txBody>
        </p:sp>
        <p:sp>
          <p:nvSpPr>
            <p:cNvPr id="19465" name="AutoShape 9"/>
            <p:cNvSpPr>
              <a:spLocks noChangeArrowheads="1"/>
            </p:cNvSpPr>
            <p:nvPr/>
          </p:nvSpPr>
          <p:spPr bwMode="auto">
            <a:xfrm>
              <a:off x="4448" y="2622"/>
              <a:ext cx="1215" cy="1360"/>
            </a:xfrm>
            <a:prstGeom prst="roundRect">
              <a:avLst>
                <a:gd name="adj" fmla="val 16667"/>
              </a:avLst>
            </a:prstGeom>
            <a:solidFill>
              <a:srgbClr val="99CCCC"/>
            </a:solidFill>
            <a:ln w="9360">
              <a:solidFill>
                <a:srgbClr val="3366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 b="1">
                  <a:solidFill>
                    <a:srgbClr val="000000"/>
                  </a:solidFill>
                </a:rPr>
                <a:t>НУКЛЕИНОВЫЕ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 b="1">
                  <a:solidFill>
                    <a:srgbClr val="000000"/>
                  </a:solidFill>
                </a:rPr>
                <a:t>КИСЛОТЫ</a:t>
              </a:r>
            </a:p>
          </p:txBody>
        </p:sp>
        <p:sp>
          <p:nvSpPr>
            <p:cNvPr id="19466" name="AutoShape 10"/>
            <p:cNvSpPr>
              <a:spLocks noChangeArrowheads="1"/>
            </p:cNvSpPr>
            <p:nvPr/>
          </p:nvSpPr>
          <p:spPr bwMode="auto">
            <a:xfrm>
              <a:off x="1611" y="2622"/>
              <a:ext cx="1214" cy="1360"/>
            </a:xfrm>
            <a:prstGeom prst="roundRect">
              <a:avLst>
                <a:gd name="adj" fmla="val 16667"/>
              </a:avLst>
            </a:prstGeom>
            <a:solidFill>
              <a:srgbClr val="99CCCC"/>
            </a:solidFill>
            <a:ln w="9360">
              <a:solidFill>
                <a:srgbClr val="3366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 b="1">
                  <a:solidFill>
                    <a:srgbClr val="000000"/>
                  </a:solidFill>
                </a:rPr>
                <a:t>БЕЛКИ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311</Words>
  <Application>Microsoft Office PowerPoint</Application>
  <PresentationFormat>On-screen Show (4:3)</PresentationFormat>
  <Paragraphs>103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akopyan lilit</dc:creator>
  <cp:lastModifiedBy>pptforschool.ru</cp:lastModifiedBy>
  <cp:revision>2</cp:revision>
  <dcterms:created xsi:type="dcterms:W3CDTF">2014-09-17T17:47:29Z</dcterms:created>
  <dcterms:modified xsi:type="dcterms:W3CDTF">2018-05-28T08:36:57Z</dcterms:modified>
</cp:coreProperties>
</file>