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34"/>
  </p:notesMasterIdLst>
  <p:sldIdLst>
    <p:sldId id="291" r:id="rId2"/>
    <p:sldId id="277" r:id="rId3"/>
    <p:sldId id="260" r:id="rId4"/>
    <p:sldId id="261" r:id="rId5"/>
    <p:sldId id="292" r:id="rId6"/>
    <p:sldId id="262" r:id="rId7"/>
    <p:sldId id="265" r:id="rId8"/>
    <p:sldId id="263" r:id="rId9"/>
    <p:sldId id="293" r:id="rId10"/>
    <p:sldId id="267" r:id="rId11"/>
    <p:sldId id="266" r:id="rId12"/>
    <p:sldId id="270" r:id="rId13"/>
    <p:sldId id="294" r:id="rId14"/>
    <p:sldId id="272" r:id="rId15"/>
    <p:sldId id="281" r:id="rId16"/>
    <p:sldId id="278" r:id="rId17"/>
    <p:sldId id="279" r:id="rId18"/>
    <p:sldId id="280" r:id="rId19"/>
    <p:sldId id="273" r:id="rId20"/>
    <p:sldId id="269" r:id="rId21"/>
    <p:sldId id="282" r:id="rId22"/>
    <p:sldId id="283" r:id="rId23"/>
    <p:sldId id="268" r:id="rId24"/>
    <p:sldId id="295" r:id="rId25"/>
    <p:sldId id="275" r:id="rId26"/>
    <p:sldId id="276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C1FD0-1619-47AA-A280-442F0F0934EF}" type="datetimeFigureOut">
              <a:rPr lang="ru-RU" smtClean="0"/>
              <a:pPr/>
              <a:t>09.03.2018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9B3C0-D18F-4FD6-B399-2B32E5EABEF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834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9B3C0-D18F-4FD6-B399-2B32E5EABEF1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7442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A6DC19-74F0-49BF-BE9C-5D6452B0CD20}" type="datetimeFigureOut">
              <a:rPr lang="ru-RU" smtClean="0"/>
              <a:pPr/>
              <a:t>09.03.2018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57CD9-7E0C-4DFB-9D60-74880C5BF1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5435360"/>
      </p:ext>
    </p:extLst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A6DC19-74F0-49BF-BE9C-5D6452B0CD20}" type="datetimeFigureOut">
              <a:rPr lang="ru-RU" smtClean="0"/>
              <a:pPr/>
              <a:t>09.03.2018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57CD9-7E0C-4DFB-9D60-74880C5BF1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752515"/>
      </p:ext>
    </p:extLst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A6DC19-74F0-49BF-BE9C-5D6452B0CD20}" type="datetimeFigureOut">
              <a:rPr lang="ru-RU" smtClean="0"/>
              <a:pPr/>
              <a:t>09.03.2018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57CD9-7E0C-4DFB-9D60-74880C5BF1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55881"/>
      </p:ext>
    </p:extLst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A6DC19-74F0-49BF-BE9C-5D6452B0CD20}" type="datetimeFigureOut">
              <a:rPr lang="ru-RU" smtClean="0"/>
              <a:pPr/>
              <a:t>09.03.2018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57CD9-7E0C-4DFB-9D60-74880C5BF1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776838"/>
      </p:ext>
    </p:extLst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A6DC19-74F0-49BF-BE9C-5D6452B0CD20}" type="datetimeFigureOut">
              <a:rPr lang="ru-RU" smtClean="0"/>
              <a:pPr/>
              <a:t>09.03.2018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57CD9-7E0C-4DFB-9D60-74880C5BF1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3719943"/>
      </p:ext>
    </p:extLst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A6DC19-74F0-49BF-BE9C-5D6452B0CD20}" type="datetimeFigureOut">
              <a:rPr lang="ru-RU" smtClean="0"/>
              <a:pPr/>
              <a:t>09.03.2018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57CD9-7E0C-4DFB-9D60-74880C5BF1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0698434"/>
      </p:ext>
    </p:extLst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A6DC19-74F0-49BF-BE9C-5D6452B0CD20}" type="datetimeFigureOut">
              <a:rPr lang="ru-RU" smtClean="0"/>
              <a:pPr/>
              <a:t>09.03.2018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57CD9-7E0C-4DFB-9D60-74880C5BF1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845040"/>
      </p:ext>
    </p:extLst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A6DC19-74F0-49BF-BE9C-5D6452B0CD20}" type="datetimeFigureOut">
              <a:rPr lang="ru-RU" smtClean="0"/>
              <a:pPr/>
              <a:t>09.03.2018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57CD9-7E0C-4DFB-9D60-74880C5BF1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2164362"/>
      </p:ext>
    </p:extLst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A6DC19-74F0-49BF-BE9C-5D6452B0CD20}" type="datetimeFigureOut">
              <a:rPr lang="ru-RU" smtClean="0"/>
              <a:pPr/>
              <a:t>09.03.2018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57CD9-7E0C-4DFB-9D60-74880C5BF1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4973283"/>
      </p:ext>
    </p:extLst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A6DC19-74F0-49BF-BE9C-5D6452B0CD20}" type="datetimeFigureOut">
              <a:rPr lang="ru-RU" smtClean="0"/>
              <a:pPr/>
              <a:t>09.03.2018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57CD9-7E0C-4DFB-9D60-74880C5BF1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214713"/>
      </p:ext>
    </p:extLst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A6DC19-74F0-49BF-BE9C-5D6452B0CD20}" type="datetimeFigureOut">
              <a:rPr lang="ru-RU" smtClean="0"/>
              <a:pPr/>
              <a:t>09.03.2018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57CD9-7E0C-4DFB-9D60-74880C5BF1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4538498"/>
      </p:ext>
    </p:extLst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BA6DC19-74F0-49BF-BE9C-5D6452B0CD20}" type="datetimeFigureOut">
              <a:rPr lang="ru-RU" smtClean="0"/>
              <a:pPr/>
              <a:t>09.03.2018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7357CD9-7E0C-4DFB-9D60-74880C5BF1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spd="med">
    <p:wedg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9543" y="332656"/>
            <a:ext cx="40479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Генетика</a:t>
            </a:r>
            <a:endParaRPr lang="ru-RU" sz="3600" b="1" i="1" dirty="0" smtClean="0">
              <a:solidFill>
                <a:srgbClr val="FFFF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r>
              <a:rPr lang="ru-RU" sz="3600" b="1" i="1" dirty="0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3600" b="1" i="1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Основы </a:t>
            </a:r>
            <a:r>
              <a:rPr lang="ru-RU" sz="3600" b="1" i="1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генетики</a:t>
            </a:r>
            <a:endParaRPr lang="ru-RU" sz="3600" b="1" i="1" dirty="0">
              <a:solidFill>
                <a:srgbClr val="FFFF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255654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910" y="130622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.Анализирующее скрещивание.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764704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Скрещивание особи с доминантным фенотипом с рецессивной гомозиготной особью для выявления генотипа особи с доминантными признаками.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6520001" cy="4151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88234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53555"/>
            <a:ext cx="8064896" cy="864096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</a:rPr>
              <a:t>III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Дигибридное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скрещивание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497942" y="2348880"/>
            <a:ext cx="6652172" cy="416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5960" y="1484784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крещивание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двух организмов, отличных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 от друга по двум парам альтернативных признаков.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1019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064896" cy="936104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генов и особенности их проявления в признаках.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052736"/>
            <a:ext cx="8136904" cy="561662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 дискретен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(обособлен в своем проявлении от других генов).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 специфичен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(отвечает за определенный признак).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 может действовать градуально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(усиливать степень проявления признака).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 может влиять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разных признаков (множественное действие гена).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гены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оказывать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одинаковое действие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признака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 может вступать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взаимодействие с другими генами ( с появлением нового признака).</a:t>
            </a:r>
          </a:p>
        </p:txBody>
      </p:sp>
    </p:spTree>
    <p:extLst>
      <p:ext uri="{BB962C8B-B14F-4D97-AF65-F5344CB8AC3E}">
        <p14:creationId xmlns:p14="http://schemas.microsoft.com/office/powerpoint/2010/main" val="250308162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2053" y="2750443"/>
            <a:ext cx="66247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гена может быть модифицировано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(изменением расположения в хромосоме).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Вывод: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1.В онтогенезе проявляется действие всего генотипа как единой системы.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2.Генотип – целостная исторически сложившаяся система.</a:t>
            </a:r>
          </a:p>
        </p:txBody>
      </p:sp>
      <p:pic>
        <p:nvPicPr>
          <p:cNvPr id="7170" name="Picture 2" descr="Картинки по запросу генетика карти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422" y="382138"/>
            <a:ext cx="3510032" cy="2376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05353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Сцепленное наследование.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096" y="908719"/>
            <a:ext cx="8604376" cy="58484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9"/>
            <a:ext cx="769089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09615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824" y="26064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сцепления.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635" y="970420"/>
            <a:ext cx="8496944" cy="534920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гены, входящие в одну хромосому, передаются по наследству совместно и составляют одну группу сцепления.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1831" y="2603813"/>
            <a:ext cx="194421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93438" y="4204220"/>
            <a:ext cx="216024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53947" y="2632290"/>
            <a:ext cx="2088232" cy="1153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10995" y="4276827"/>
            <a:ext cx="2442089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2603813"/>
            <a:ext cx="180020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93190" y="2491796"/>
            <a:ext cx="1872208" cy="1153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49630" y="4031421"/>
            <a:ext cx="216024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12549" y="2652911"/>
            <a:ext cx="1638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группы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53947" y="2744923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Шимпанзе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группы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0278" y="2744924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Сазан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 группы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12251" y="2594685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Ель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групп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75527" y="4276827"/>
            <a:ext cx="2052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собака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36 групп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80416" y="4192916"/>
            <a:ext cx="244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Ясень обыкновенный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группы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22290" y="4192915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муха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групп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331640" y="1844824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6" idx="0"/>
          </p:cNvCxnSpPr>
          <p:nvPr/>
        </p:nvCxnSpPr>
        <p:spPr>
          <a:xfrm>
            <a:off x="3498063" y="2201342"/>
            <a:ext cx="0" cy="4309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8" idx="0"/>
          </p:cNvCxnSpPr>
          <p:nvPr/>
        </p:nvCxnSpPr>
        <p:spPr>
          <a:xfrm>
            <a:off x="5832140" y="2171765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9" idx="0"/>
          </p:cNvCxnSpPr>
          <p:nvPr/>
        </p:nvCxnSpPr>
        <p:spPr>
          <a:xfrm>
            <a:off x="7829294" y="2060848"/>
            <a:ext cx="0" cy="4309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267744" y="2276322"/>
            <a:ext cx="0" cy="180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7" idx="0"/>
          </p:cNvCxnSpPr>
          <p:nvPr/>
        </p:nvCxnSpPr>
        <p:spPr>
          <a:xfrm>
            <a:off x="4932040" y="2476627"/>
            <a:ext cx="0" cy="180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6850281" y="2143982"/>
            <a:ext cx="0" cy="180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13174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533872" cy="70609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источник  хромосомной теории.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64776"/>
            <a:ext cx="8136904" cy="549322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Умозрительная гипотеза наследственности А. Вейсмана .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Суть: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половые клетки не изменяются в течении всей жизни. Половые клетки –бессмертны, сохраняют зародышевую плазму и обеспечивают непрерывную передачу из поколения в поколение (зародышевый путь). Наследственные изменения – результат воздействия на зародышевую плазму.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82044"/>
            <a:ext cx="5580000" cy="34456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5712195"/>
            <a:ext cx="4465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 Вейсман </a:t>
            </a:r>
          </a:p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(1834 – 1914)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54562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613" y="260648"/>
            <a:ext cx="8748464" cy="562074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источник хромосомной теории.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797493"/>
            <a:ext cx="7920880" cy="1872208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Экспериментальные исследования немецкого цитолога и эмбриолога Т. Бовери. Принцип индивидуальности хромосом;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показал постоянство числа и формы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хромосом у каждого вида;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представил  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экспериментальные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доказательства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наследственной роли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ядра.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0" b="17192"/>
          <a:stretch/>
        </p:blipFill>
        <p:spPr bwMode="auto">
          <a:xfrm>
            <a:off x="1115616" y="1784565"/>
            <a:ext cx="3028379" cy="4008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6650" y="6140547"/>
            <a:ext cx="419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Теодор Бовери (1862 – 1915)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3789040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887924" y="2819544"/>
            <a:ext cx="51845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1902-1903 гг.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Бовери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У. Сеттон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сформулировали основы хромосомной теории.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03196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7809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источник хромосомной теории.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052736"/>
            <a:ext cx="7632848" cy="580526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программа Т. Г. Моргана. Конкретизировав представления о генах, показал их материальную природу, локализацию в хромосомах, заложил основу современной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550" y="3386576"/>
            <a:ext cx="2527530" cy="28553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6268758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Томас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 Морган ( 1866 – 1945 )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32956" y="3386576"/>
            <a:ext cx="3784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г., Нобелевская премия за экспериментальное обоснование хромосомной теории наследственности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0080" y="4293288"/>
            <a:ext cx="48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гены расположены в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хромосомах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 линейном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 и образуют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группу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сцепления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…» 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Т.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Морган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2833072"/>
            <a:ext cx="2076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теории гена.</a:t>
            </a:r>
          </a:p>
        </p:txBody>
      </p:sp>
    </p:spTree>
    <p:extLst>
      <p:ext uri="{BB962C8B-B14F-4D97-AF65-F5344CB8AC3E}">
        <p14:creationId xmlns:p14="http://schemas.microsoft.com/office/powerpoint/2010/main" val="95807689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560840" cy="994122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Хромосомная теория                        </a:t>
            </a:r>
            <a:b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наследственности.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12776"/>
            <a:ext cx="8057042" cy="504056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–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Морган (1911г.).        </a:t>
            </a: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Сущность:</a:t>
            </a:r>
          </a:p>
          <a:p>
            <a:pPr>
              <a:spcBef>
                <a:spcPts val="0"/>
              </a:spcBef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материальным носителем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наследственности являются хромосомы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локализованными в них генами.</a:t>
            </a:r>
          </a:p>
          <a:p>
            <a:pPr>
              <a:spcBef>
                <a:spcPts val="0"/>
              </a:spcBef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Гены наследственно дискретны, относительно стабильны, но при этом могут мутировать.</a:t>
            </a:r>
          </a:p>
          <a:p>
            <a:pPr>
              <a:spcBef>
                <a:spcPts val="0"/>
              </a:spcBef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Гены в хромосомах расположены линейно, каждый ген имеет свое место (локус) в хромосоме.</a:t>
            </a:r>
          </a:p>
          <a:p>
            <a:pPr>
              <a:spcBef>
                <a:spcPts val="0"/>
              </a:spcBef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Гены, расположенные в одной хромосоме, образуют группу сцепления и наследуются совместно.</a:t>
            </a:r>
          </a:p>
          <a:p>
            <a:pPr>
              <a:spcBef>
                <a:spcPts val="0"/>
              </a:spcBef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групп сцепления равно гаплоидному набору хромосом и постоянно для каждого вида организмов.</a:t>
            </a:r>
          </a:p>
          <a:p>
            <a:pPr>
              <a:spcBef>
                <a:spcPts val="0"/>
              </a:spcBef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Сцепление генов может нарушиться в результате кроссинговера.</a:t>
            </a:r>
          </a:p>
          <a:p>
            <a:pPr>
              <a:spcBef>
                <a:spcPts val="0"/>
              </a:spcBef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кроссинговера прямо пропорциональна расстоянию между генами.</a:t>
            </a:r>
          </a:p>
          <a:p>
            <a:pPr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49224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00608" y="188640"/>
            <a:ext cx="7467600" cy="562074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науки генетики.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529253"/>
            <a:ext cx="7200800" cy="2467699"/>
          </a:xfrm>
          <a:ln w="76200"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Генетика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–наука, изучающая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закономерности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наследственности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и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изменчивости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де Фриз  (Голландия)                  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переоткрыли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Э. Чермак   (Австрия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законы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наследования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 Корренс  (Германия)               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признаков,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установленные </a:t>
            </a: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Г.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Менделем в 1865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Официальной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датой ее рождения считается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1900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год.</a:t>
            </a:r>
          </a:p>
          <a:p>
            <a:pPr marL="0" indent="0">
              <a:buNone/>
            </a:pP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Выноска со стрелкой вправо 3"/>
          <p:cNvSpPr/>
          <p:nvPr/>
        </p:nvSpPr>
        <p:spPr>
          <a:xfrm>
            <a:off x="5292080" y="2660120"/>
            <a:ext cx="360040" cy="2592288"/>
          </a:xfrm>
          <a:prstGeom prst="right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68581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8 0 0.069 0.031 0.069 0.069 C 0.069 0.094 0.056 0.116 0.037 0.129 C 0.037 0.129 0.036 0.129 0.036 0.129 C 0.029 0.134 0.025 0.142 0.025 0.151 C 0.025 0.159 0.029 0.166 0.034 0.171 C 0.042 0.179 0.047 0.191 0.047 0.203 C 0.047 0.229 0.026 0.25 0 0.25 C -0.026 0.25 -0.047 0.229 -0.047 0.203 C -0.047 0.191 -0.042 0.179 -0.034 0.171 C -0.029 0.166 -0.026 0.159 -0.026 0.151 C -0.026 0.142 -0.03 0.134 -0.036 0.129 C -0.036 0.129 -0.037 0.129 -0.037 0.129 C -0.057 0.116 -0.07 0.094 -0.07 0.069 C -0.07 0.031 -0.039 0 0 0 C 0 0 0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8 0 0.069 0.031 0.069 0.069 C 0.069 0.094 0.056 0.116 0.037 0.129 C 0.037 0.129 0.036 0.129 0.036 0.129 C 0.029 0.134 0.025 0.142 0.025 0.151 C 0.025 0.159 0.029 0.166 0.034 0.171 C 0.042 0.179 0.047 0.191 0.047 0.203 C 0.047 0.229 0.026 0.25 0 0.25 C -0.026 0.25 -0.047 0.229 -0.047 0.203 C -0.047 0.191 -0.042 0.179 -0.034 0.171 C -0.029 0.166 -0.026 0.159 -0.026 0.151 C -0.026 0.142 -0.03 0.134 -0.036 0.129 C -0.036 0.129 -0.037 0.129 -0.037 0.129 C -0.057 0.116 -0.07 0.094 -0.07 0.069 C -0.07 0.031 -0.039 0 0 0 C 0 0 0 0 0 0 Z" pathEditMode="relative" ptsTypes="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47771"/>
            <a:ext cx="7745288" cy="850106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хромосомной </a:t>
            </a:r>
            <a:b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теории наследственности.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989200"/>
            <a:ext cx="8568952" cy="48737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 законам Г. Менделя.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Вскрыла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цитологические основы наследования признаков.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Вскрыла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генетические основы теории естественного отбора.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22956"/>
            <a:ext cx="3567511" cy="22634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46097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136904" cy="70609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Законы и закономерности генетики.</a:t>
            </a:r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5178405"/>
              </p:ext>
            </p:extLst>
          </p:nvPr>
        </p:nvGraphicFramePr>
        <p:xfrm>
          <a:off x="539552" y="980728"/>
          <a:ext cx="8352928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5209"/>
                <a:gridCol w="1506342"/>
                <a:gridCol w="4861377"/>
              </a:tblGrid>
              <a:tr h="39298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Формулировка закона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5054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1-й  (правило)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единообразия гибридов 1-го поколения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Г.Мендель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1865 год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моногибридном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скрещивании в</a:t>
                      </a:r>
                    </a:p>
                    <a:p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1-м поколении проявляются доминантные признаки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3615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-й расщепления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Г.Мендель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1865 год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самоопылении гибридов 1-го поколения происходит расщепление признаков: Ф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(3:1); Г (1:2:1)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7932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3-й независимого наследования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Г.Мендель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1865 год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скрещивании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гомозиготных особей, отличающихся по нескольким парам  альтернативных признаков, во 2-м поколении наблюдается независимое комбинирование генов и  соответствующих им признаков.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07700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744" y="260648"/>
            <a:ext cx="8219256" cy="706090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Законы и закономерности генетики</a:t>
            </a:r>
            <a:r>
              <a:rPr lang="ru-RU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4774852"/>
              </p:ext>
            </p:extLst>
          </p:nvPr>
        </p:nvGraphicFramePr>
        <p:xfrm>
          <a:off x="971600" y="908720"/>
          <a:ext cx="7776864" cy="7375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6816"/>
                <a:gridCol w="1379765"/>
                <a:gridCol w="3700283"/>
              </a:tblGrid>
              <a:tr h="49647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Формулировка закона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536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Гипотеза (закон) чистоты гамет</a:t>
                      </a:r>
                    </a:p>
                    <a:p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Г.Мендель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1865 год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современная - Бетсон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1.У гибридного организма гены не смешиваются и находятся в чистом аллельном состоянии;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2.В процессе мейоза в гамету попадает только 1 ген из аллельной пары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8800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 сцепленного наследования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 Морган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1911  год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Сцепленные гены наследуются совместно.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Гены в хромосомах расположены линейно.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3762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 гомологических рядов наследственной изменчивости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Н.И. Вавилов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1920 год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Генетически близкие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виды и роды характеризуются сходными рядами наследственной изменчивости.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64747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Цитологическая основа генетических законов.</a:t>
            </a:r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85958"/>
            <a:ext cx="7920360" cy="6048672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Закономерности расхождения гомологических хромосом 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гаплоидных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клеток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мейоза.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Цитологические основы базируются на: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8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арности хромосом;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8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собенностях мейоза;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8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собенностях процесса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оплодотворения. 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20396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63688" y="764704"/>
            <a:ext cx="6264176" cy="556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10466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1189" y="297640"/>
            <a:ext cx="7344816" cy="6336704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339" y="1196752"/>
            <a:ext cx="2380434" cy="25202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19672" y="3285285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Наследственность – </a:t>
            </a:r>
          </a:p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неотъемлемое свойство всех</a:t>
            </a:r>
          </a:p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живых существ сохранять и передавать в ряду поколений характерные для вида или популяции особенности строения, функционирования и развития.</a:t>
            </a:r>
          </a:p>
          <a:p>
            <a:r>
              <a:rPr lang="ru-RU" sz="2000" b="1" dirty="0">
                <a:solidFill>
                  <a:srgbClr val="B32C16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Изменчивость – 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каждого организма привносить в копилку вида новые признаки и свойства.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19672" y="548680"/>
            <a:ext cx="4572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Генетика – 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наука, изучающая закономерности 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наследственности и изменчивости.</a:t>
            </a:r>
          </a:p>
          <a:p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Изучает два фундаментальных </a:t>
            </a:r>
          </a:p>
          <a:p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живых организмов: 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47078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7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Изменчивость и генетика.</a:t>
            </a:r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15816" y="878036"/>
            <a:ext cx="3096344" cy="750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2676" y="1728396"/>
            <a:ext cx="2489123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05260" y="1728396"/>
            <a:ext cx="2643203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2749" y="3275022"/>
            <a:ext cx="2808312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2374922"/>
            <a:ext cx="2304256" cy="577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009" y="3241632"/>
            <a:ext cx="4104454" cy="99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1844824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Наследственная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(генотипическая)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7824" y="98072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Изменчивость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05260" y="1844824"/>
            <a:ext cx="2643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Ненаследственная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(фенотипическая)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5856" y="237492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мутационная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2676" y="3275022"/>
            <a:ext cx="2489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Комбинационная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4010" y="3275022"/>
            <a:ext cx="4104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Изменчивость при обмене генетической информацией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513" y="4231742"/>
            <a:ext cx="2592288" cy="2626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82749" y="3933056"/>
            <a:ext cx="25890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Рекомбинация генов.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Рекомбинация хромосом.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Комбинация хромосом при оплодотворении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31840" y="4437112"/>
            <a:ext cx="3384376" cy="1210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131840" y="4437112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Генные мутации.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Хромосомные мутации.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Геномные мутации.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436095" y="5805264"/>
            <a:ext cx="2664297" cy="1052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580111" y="5805335"/>
            <a:ext cx="2520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Трансформация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Трасдукция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 rot="4187346">
            <a:off x="2016710" y="521000"/>
            <a:ext cx="184766" cy="1651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 вниз 23"/>
          <p:cNvSpPr/>
          <p:nvPr/>
        </p:nvSpPr>
        <p:spPr>
          <a:xfrm rot="17893764" flipH="1">
            <a:off x="6549313" y="644369"/>
            <a:ext cx="167681" cy="14045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трелка вниз 24"/>
          <p:cNvSpPr/>
          <p:nvPr/>
        </p:nvSpPr>
        <p:spPr>
          <a:xfrm>
            <a:off x="1187624" y="2952532"/>
            <a:ext cx="288032" cy="3224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Стрелка вправо 26"/>
          <p:cNvSpPr/>
          <p:nvPr/>
        </p:nvSpPr>
        <p:spPr>
          <a:xfrm>
            <a:off x="2771800" y="2374922"/>
            <a:ext cx="504056" cy="300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 вправо 27"/>
          <p:cNvSpPr/>
          <p:nvPr/>
        </p:nvSpPr>
        <p:spPr>
          <a:xfrm rot="1647750">
            <a:off x="2654000" y="3138931"/>
            <a:ext cx="2076324" cy="355970"/>
          </a:xfrm>
          <a:prstGeom prst="rightArrow">
            <a:avLst>
              <a:gd name="adj1" fmla="val 40310"/>
              <a:gd name="adj2" fmla="val 440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низ 28"/>
          <p:cNvSpPr/>
          <p:nvPr/>
        </p:nvSpPr>
        <p:spPr>
          <a:xfrm>
            <a:off x="1174736" y="3736687"/>
            <a:ext cx="255265" cy="495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трелка вниз 29"/>
          <p:cNvSpPr/>
          <p:nvPr/>
        </p:nvSpPr>
        <p:spPr>
          <a:xfrm>
            <a:off x="3995936" y="2952532"/>
            <a:ext cx="360040" cy="14845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Стрелка вниз 30"/>
          <p:cNvSpPr/>
          <p:nvPr/>
        </p:nvSpPr>
        <p:spPr>
          <a:xfrm>
            <a:off x="7092280" y="4231742"/>
            <a:ext cx="334581" cy="15735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49782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4815" y="260647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Мутационная изменчивость в генетике.</a:t>
            </a:r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4814" y="722314"/>
            <a:ext cx="8185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учения о мутациях заложены ботаником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Х. де Фризом в 1901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году. Он предложил термин «мутация».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1"/>
          <a:stretch/>
        </p:blipFill>
        <p:spPr bwMode="auto">
          <a:xfrm>
            <a:off x="1084374" y="1849470"/>
            <a:ext cx="3127586" cy="35283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3244334"/>
            <a:ext cx="3515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84374" y="5574249"/>
            <a:ext cx="4284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Хуго Де Фриз (1848 -1935)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63988" y="2132856"/>
            <a:ext cx="43564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Мутация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скачкообразные изменения наследственных признаков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41738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мутаций.</a:t>
            </a:r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713869"/>
              </p:ext>
            </p:extLst>
          </p:nvPr>
        </p:nvGraphicFramePr>
        <p:xfrm>
          <a:off x="431540" y="979591"/>
          <a:ext cx="8568952" cy="5878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8262"/>
                <a:gridCol w="5080690"/>
              </a:tblGrid>
              <a:tr h="7273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какому признаку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Мутации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735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уровню возникновения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Генные, хромосомные, геномные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4179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типу аллельных взаимодействий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Рецессивные, доминантные, промежуточные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4179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характеру проявления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Гипоморфные,  аморфные, 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антиморфные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неоморфные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735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влиянию на жизнеспособность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Летальные, вредные, нейтральные, полезные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453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происхождению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Спонтанные, индуцированные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месту возникновения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Генеративные, соматические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735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фенотипическому проявлению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Биохимические, физиологические, морфологические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19074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88640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мутаций по уровню возникновения</a:t>
            </a:r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36" y="1556791"/>
            <a:ext cx="3024336" cy="2354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41130" y="1544720"/>
            <a:ext cx="23042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70028" y="2622818"/>
            <a:ext cx="2814139" cy="1288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30343" y="2622818"/>
            <a:ext cx="2592288" cy="1288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93490" y="1556792"/>
            <a:ext cx="25202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0260" y="5121188"/>
            <a:ext cx="22955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951820" y="4686168"/>
            <a:ext cx="3024336" cy="1083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30343" y="5121188"/>
            <a:ext cx="2232248" cy="648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7504" y="1556792"/>
            <a:ext cx="29610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Генный: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енные дупликации,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енные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инсерции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генные инверсии, генные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делеции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замены нуклеотидов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4045" y="1704554"/>
            <a:ext cx="2358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Хромосомный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00192" y="1556792"/>
            <a:ext cx="2413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Геномный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3847" y="2710954"/>
            <a:ext cx="2880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внутрихромосомные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упликации,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делеции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инверсии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30343" y="2622818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Межхромосомные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ранслокации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транспозиции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512118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Полиплоидия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51820" y="4686169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Анеуплоидия: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оно-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полисомия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30343" y="5227713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Гаплоидия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1189809" y="710451"/>
            <a:ext cx="398229" cy="8295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4296143" y="1125222"/>
            <a:ext cx="540060" cy="4147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7236296" y="727249"/>
            <a:ext cx="390191" cy="8295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 стрелкой 31"/>
          <p:cNvCxnSpPr>
            <a:stCxn id="5" idx="2"/>
          </p:cNvCxnSpPr>
          <p:nvPr/>
        </p:nvCxnSpPr>
        <p:spPr>
          <a:xfrm flipH="1">
            <a:off x="3800547" y="2264800"/>
            <a:ext cx="792711" cy="2733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5" idx="2"/>
          </p:cNvCxnSpPr>
          <p:nvPr/>
        </p:nvCxnSpPr>
        <p:spPr>
          <a:xfrm>
            <a:off x="4593258" y="2264800"/>
            <a:ext cx="2838133" cy="2733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6193490" y="2276872"/>
            <a:ext cx="0" cy="18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1189809" y="4077072"/>
            <a:ext cx="0" cy="10441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4566173" y="4077072"/>
            <a:ext cx="0" cy="609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>
            <a:off x="1189809" y="4108617"/>
            <a:ext cx="613025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7320064" y="4108617"/>
            <a:ext cx="0" cy="10125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2435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562074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науки генетики.</a:t>
            </a:r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268760"/>
            <a:ext cx="7920880" cy="5205192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способов  хранения генетической информации  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и её материальных носителей.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передачи наследственной информации от одного 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поколения клеток и организмов к другому.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механизмов и закономерностей реализации 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генетической информации в процессе 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индивидуального развития и влияние на них  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условий среды.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закономерностей и механизмов изменчивости.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способов исправления поврежденной  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генетической информации.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43593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713" y="154333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мутаций.</a:t>
            </a:r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04048" y="2708920"/>
            <a:ext cx="3630628" cy="36785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721" y="1196752"/>
            <a:ext cx="41764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Возникают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скачкообразно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без переходных форм;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изменениями;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Возникают </a:t>
            </a:r>
            <a:r>
              <a:rPr lang="ru-RU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ненаправленно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Сходные мутации могут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возникать неоднократно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Мутации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передаются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 поколения в поколение.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22355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9644" y="1556792"/>
            <a:ext cx="2944721" cy="40465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3359" y="188640"/>
            <a:ext cx="83830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гомологический рядов   наследственной изменчивости.</a:t>
            </a:r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5667711"/>
            <a:ext cx="4644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Иванович Вавилов </a:t>
            </a:r>
          </a:p>
          <a:p>
            <a:pPr algn="ctr"/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(1887 – 1943)</a:t>
            </a:r>
            <a:endParaRPr lang="ru-RU" sz="2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1412776"/>
            <a:ext cx="49685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: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 И. Вавилов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1920 год.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Сущность 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и роды, генетически близкие, характеризуются сходными рядами наследственной изменчивости.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70655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05" y="3933055"/>
            <a:ext cx="1917704" cy="23012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59355"/>
            <a:ext cx="1975676" cy="23708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277385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Генетика популяций. Закон генетического равновесия (Харди – </a:t>
            </a:r>
            <a:r>
              <a:rPr lang="ru-RU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Вайнберг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9977" y="827947"/>
            <a:ext cx="79206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идеальных популяциях соотношение генотипов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АА,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поколения в поколение остается постоянным. Частота аллельных генов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популяции определяется по формуле: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 + q  =  1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+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q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1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где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встречаемости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гена А,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встречаемости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гена а.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4772" y="6234300"/>
            <a:ext cx="2725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>
                <a:solidFill>
                  <a:srgbClr val="C00000"/>
                </a:solidFill>
              </a:rPr>
              <a:t>Годфри </a:t>
            </a:r>
            <a:r>
              <a:rPr lang="ru-RU" sz="2000" b="1" i="1" dirty="0" err="1">
                <a:solidFill>
                  <a:srgbClr val="C00000"/>
                </a:solidFill>
              </a:rPr>
              <a:t>Харолд</a:t>
            </a:r>
            <a:r>
              <a:rPr lang="ru-RU" sz="2000" b="1" i="1" dirty="0">
                <a:solidFill>
                  <a:srgbClr val="C00000"/>
                </a:solidFill>
              </a:rPr>
              <a:t> ХАРДИ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574219" y="6003862"/>
            <a:ext cx="34874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000" b="1" i="1" dirty="0" smtClean="0">
              <a:solidFill>
                <a:srgbClr val="C00000"/>
              </a:solidFill>
            </a:endParaRPr>
          </a:p>
          <a:p>
            <a:pPr lvl="0"/>
            <a:r>
              <a:rPr lang="ru-RU" sz="2000" b="1" i="1" dirty="0" smtClean="0">
                <a:solidFill>
                  <a:srgbClr val="C00000"/>
                </a:solidFill>
              </a:rPr>
              <a:t>Вильгельм </a:t>
            </a:r>
            <a:r>
              <a:rPr lang="ru-RU" sz="2000" b="1" i="1" dirty="0">
                <a:solidFill>
                  <a:srgbClr val="C00000"/>
                </a:solidFill>
              </a:rPr>
              <a:t>ВАЙНБЕРГ </a:t>
            </a:r>
          </a:p>
        </p:txBody>
      </p:sp>
    </p:spTree>
    <p:extLst>
      <p:ext uri="{BB962C8B-B14F-4D97-AF65-F5344CB8AC3E}">
        <p14:creationId xmlns:p14="http://schemas.microsoft.com/office/powerpoint/2010/main" val="136649308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75655"/>
            <a:ext cx="7467600" cy="49006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науки генетики.</a:t>
            </a:r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1707697"/>
            <a:ext cx="71287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Цитогенетический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обеспечивает изучение кариотипа.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Популяционно-статистический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позволяет вычислять и прогнозировать проявления действия генов.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Биохимический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изучает нарушения обмена веществ.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Генеалогический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устанавливает тип и характер наследования признаков.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Близнецовый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выясняет влияние среды на  формирование признаков.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68680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генетика карти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190" y="426867"/>
            <a:ext cx="2952328" cy="26839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генетика карти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190" y="3725232"/>
            <a:ext cx="3331842" cy="25269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80" y="692696"/>
            <a:ext cx="3228417" cy="21522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17032"/>
            <a:ext cx="3096344" cy="26828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94399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4839" y="260648"/>
            <a:ext cx="7467600" cy="562074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 темы.</a:t>
            </a:r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599" y="650825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участок ДНК, ответственный за проявление одного признака и синтез определенной молекулы белка.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599" y="1412776"/>
            <a:ext cx="75608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Гомологичные хромосомы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парные хромосомы, одинаковые по форме, величине, характеру наследственной информации.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2492896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Гомозигота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зигота, имеющая одинаковые аллели одного гена.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(АА, аа)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599" y="2908394"/>
            <a:ext cx="7290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Гетерозигота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зигота, имеющая противоположные аллели одного гена.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(Аа)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4077073"/>
            <a:ext cx="7704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Аллельные гены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гены, расположенные на одних и тех же местах гомологичных хромосом.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4797152"/>
            <a:ext cx="7992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Доминантный признак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преобладающий признак.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599" y="5027984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Рецессивный признак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подавляемый , проявляющийся только в гомозиготном состоянии.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Генотип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совокупность всех генов.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Фенотип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совокупность всех признаков и свойств.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61392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Основоположник науки генетики.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556792"/>
            <a:ext cx="7467600" cy="5141168"/>
          </a:xfrm>
        </p:spPr>
        <p:txBody>
          <a:bodyPr>
            <a:normAutofit fontScale="77500" lnSpcReduction="20000"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Грегор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Мендель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Грегор Иоганн Мендель) </a:t>
            </a:r>
            <a:endParaRPr lang="ru-RU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(1822-1884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австрийский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естествоиспытатель,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ученый-ботаник,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религиозный деятель, монах,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основоположник современной генетики.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Картинки по запросу мендель карти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10482"/>
            <a:ext cx="3168352" cy="32403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48687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994122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Закономерности наследования признаков. (Типы скрещивания).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0379" y="1082094"/>
            <a:ext cx="7992888" cy="3017484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2800" dirty="0" smtClean="0"/>
              <a:t>I</a:t>
            </a:r>
            <a:r>
              <a:rPr lang="ru-RU" sz="2800" dirty="0" smtClean="0"/>
              <a:t>.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Моногибридное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скрещивание двух организмов, отличных по одной паре альтернативных признаков.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при полном                                    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при доминировании                  неполном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проявляется только                          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ДОМИНАНТНЫЙ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признак.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37877" y="3576358"/>
            <a:ext cx="278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доминировании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24513" y="4076570"/>
            <a:ext cx="1505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08270" y="4053964"/>
            <a:ext cx="1168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94046" y="4573562"/>
            <a:ext cx="26720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промежуточное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54065" y="4989744"/>
            <a:ext cx="1635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значение.</a:t>
            </a:r>
            <a:endParaRPr lang="ru-RU" sz="2800" dirty="0"/>
          </a:p>
        </p:txBody>
      </p:sp>
      <p:pic>
        <p:nvPicPr>
          <p:cNvPr id="6146" name="Picture 2" descr="Просмотреть обои розы, цветы, лепестки, бутоны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64036"/>
            <a:ext cx="2857500" cy="22909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Обои люпины, цветы, клумба, яркие, разные, солнечн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194" y="4164035"/>
            <a:ext cx="2689998" cy="22909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89987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2567" y="1578167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                                                                     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единообразия                                                               расщепления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поколения                                                                  (Г. Мендель) 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(Г. Мендель)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479443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фенотип: 3:1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генотип: 1:2:1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3443866" cy="23923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98434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локно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блокнот</Template>
  <TotalTime>964</TotalTime>
  <Words>1493</Words>
  <Application>Microsoft Office PowerPoint</Application>
  <PresentationFormat>On-screen Show (4:3)</PresentationFormat>
  <Paragraphs>295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Times New Roman</vt:lpstr>
      <vt:lpstr>Wingdings</vt:lpstr>
      <vt:lpstr>блокнот</vt:lpstr>
      <vt:lpstr>PowerPoint Presentation</vt:lpstr>
      <vt:lpstr>История науки генетики.</vt:lpstr>
      <vt:lpstr>Задачи науки генетики.</vt:lpstr>
      <vt:lpstr>Методы науки генетики.</vt:lpstr>
      <vt:lpstr>PowerPoint Presentation</vt:lpstr>
      <vt:lpstr>Основные понятия темы.</vt:lpstr>
      <vt:lpstr>Основоположник науки генетики.</vt:lpstr>
      <vt:lpstr>Закономерности наследования признаков. (Типы скрещивания).</vt:lpstr>
      <vt:lpstr>PowerPoint Presentation</vt:lpstr>
      <vt:lpstr>II.Анализирующее скрещивание.</vt:lpstr>
      <vt:lpstr> III. Дигибридное скрещивание</vt:lpstr>
      <vt:lpstr>Свойства генов и особенности их проявления в признаках.</vt:lpstr>
      <vt:lpstr>PowerPoint Presentation</vt:lpstr>
      <vt:lpstr>Сцепленное наследование.</vt:lpstr>
      <vt:lpstr>Группы сцепления.</vt:lpstr>
      <vt:lpstr>Первый источник  хромосомной теории.</vt:lpstr>
      <vt:lpstr>Второй источник хромосомной теории.</vt:lpstr>
      <vt:lpstr>Третий источник хромосомной теории.</vt:lpstr>
      <vt:lpstr>          Хромосомная теория                                       наследственности.</vt:lpstr>
      <vt:lpstr>Значение хромосомной  теории наследственности.</vt:lpstr>
      <vt:lpstr>Законы и закономерности генетики.</vt:lpstr>
      <vt:lpstr>Законы и закономерности генетики.</vt:lpstr>
      <vt:lpstr>Цитологическая основа генетических законов.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генетики.</dc:title>
  <dc:creator>Q</dc:creator>
  <cp:lastModifiedBy>pptforschool.ru</cp:lastModifiedBy>
  <cp:revision>94</cp:revision>
  <dcterms:created xsi:type="dcterms:W3CDTF">2015-01-07T05:29:40Z</dcterms:created>
  <dcterms:modified xsi:type="dcterms:W3CDTF">2018-03-09T20:40:08Z</dcterms:modified>
</cp:coreProperties>
</file>