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3"/>
  </p:notesMasterIdLst>
  <p:sldIdLst>
    <p:sldId id="256" r:id="rId2"/>
    <p:sldId id="257" r:id="rId3"/>
    <p:sldId id="258" r:id="rId4"/>
    <p:sldId id="261" r:id="rId5"/>
    <p:sldId id="263" r:id="rId6"/>
    <p:sldId id="259" r:id="rId7"/>
    <p:sldId id="260" r:id="rId8"/>
    <p:sldId id="262" r:id="rId9"/>
    <p:sldId id="264" r:id="rId10"/>
    <p:sldId id="265" r:id="rId11"/>
    <p:sldId id="268" r:id="rId12"/>
    <p:sldId id="269" r:id="rId13"/>
    <p:sldId id="272" r:id="rId14"/>
    <p:sldId id="273" r:id="rId15"/>
    <p:sldId id="275" r:id="rId16"/>
    <p:sldId id="276" r:id="rId17"/>
    <p:sldId id="277" r:id="rId18"/>
    <p:sldId id="278" r:id="rId19"/>
    <p:sldId id="279" r:id="rId20"/>
    <p:sldId id="280" r:id="rId21"/>
    <p:sldId id="281"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812883-97EB-4859-B8FC-F5D92FC5CAFB}" type="datetimeFigureOut">
              <a:rPr lang="ru-RU" smtClean="0"/>
              <a:pPr/>
              <a:t>19.09.2018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3F32EA-E25B-4E69-8EA5-8AA66ACDE18B}" type="slidenum">
              <a:rPr lang="ru-RU" smtClean="0"/>
              <a:pPr/>
              <a:t>‹№›</a:t>
            </a:fld>
            <a:endParaRPr lang="ru-RU"/>
          </a:p>
        </p:txBody>
      </p:sp>
    </p:spTree>
    <p:extLst>
      <p:ext uri="{BB962C8B-B14F-4D97-AF65-F5344CB8AC3E}">
        <p14:creationId xmlns:p14="http://schemas.microsoft.com/office/powerpoint/2010/main" val="9586265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ru.wikipedia.org/wiki/2000_%D0%B3%D0%BE%D0%B4" TargetMode="External"/><Relationship Id="rId3" Type="http://schemas.openxmlformats.org/officeDocument/2006/relationships/hyperlink" Target="http://ru.wikipedia.org/wiki/%D0%97%D0%B5%D0%BC%D0%BB%D1%8F" TargetMode="External"/><Relationship Id="rId7" Type="http://schemas.openxmlformats.org/officeDocument/2006/relationships/hyperlink" Target="http://ru.wikipedia.org/wiki/16_%D0%B8%D1%8E%D0%BB%D1%8F"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ru.wikipedia.org/wiki/1859_%D0%B3%D0%BE%D0%B4" TargetMode="External"/><Relationship Id="rId5" Type="http://schemas.openxmlformats.org/officeDocument/2006/relationships/hyperlink" Target="http://ru.wikipedia.org/wiki/13_%D0%B0%D0%B2%D0%B3%D1%83%D1%81%D1%82%D0%B0" TargetMode="External"/><Relationship Id="rId4" Type="http://schemas.openxmlformats.org/officeDocument/2006/relationships/hyperlink" Target="http://ru.wikipedia.org/wiki/%D0%9B%D1%83%D0%BD%D0%B0"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ru.wikipedia.org/wiki/%D0%9F%D0%BE%D0%BB%D1%83%D1%82%D0%B5%D0%BD%D1%8C"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ru.wikipedia.org/wiki/%D0%A1%D0%B0%D1%80%D0%BE%D1%81"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b="1" dirty="0" smtClean="0"/>
              <a:t>Полное затмение</a:t>
            </a:r>
          </a:p>
          <a:p>
            <a:r>
              <a:rPr lang="ru-RU" dirty="0" smtClean="0"/>
              <a:t>Лунное затмение может наблюдаться на половине территории </a:t>
            </a:r>
            <a:r>
              <a:rPr lang="ru-RU" dirty="0" smtClean="0">
                <a:hlinkClick r:id="rId3" tooltip="Земля"/>
              </a:rPr>
              <a:t>Земли</a:t>
            </a:r>
            <a:r>
              <a:rPr lang="ru-RU" dirty="0" smtClean="0"/>
              <a:t> (там, где на момент затмения Луна находится над горизонтом). Вид затемнённой </a:t>
            </a:r>
            <a:r>
              <a:rPr lang="ru-RU" dirty="0" smtClean="0">
                <a:hlinkClick r:id="rId4" tooltip="Луна"/>
              </a:rPr>
              <a:t>Луны</a:t>
            </a:r>
            <a:r>
              <a:rPr lang="ru-RU" dirty="0" smtClean="0"/>
              <a:t> с любой точки наблюдения пренебрежимо мало отличается от другой точки, и одинаков. Максимальная теоретически возможная продолжительность полной фазы лунного затмения составляет 108 минут; такими были, например, лунные затмения </a:t>
            </a:r>
            <a:r>
              <a:rPr lang="ru-RU" dirty="0" smtClean="0">
                <a:hlinkClick r:id="rId5" tooltip="13 августа"/>
              </a:rPr>
              <a:t>13 августа</a:t>
            </a:r>
            <a:r>
              <a:rPr lang="ru-RU" dirty="0" smtClean="0"/>
              <a:t> </a:t>
            </a:r>
            <a:r>
              <a:rPr lang="ru-RU" dirty="0" smtClean="0">
                <a:hlinkClick r:id="rId6" tooltip="1859 год"/>
              </a:rPr>
              <a:t>1859 года</a:t>
            </a:r>
            <a:r>
              <a:rPr lang="ru-RU" dirty="0" smtClean="0"/>
              <a:t>, </a:t>
            </a:r>
            <a:r>
              <a:rPr lang="ru-RU" dirty="0" smtClean="0">
                <a:hlinkClick r:id="rId7" tooltip="16 июля"/>
              </a:rPr>
              <a:t>16 июля</a:t>
            </a:r>
            <a:r>
              <a:rPr lang="ru-RU" dirty="0" smtClean="0"/>
              <a:t> </a:t>
            </a:r>
            <a:r>
              <a:rPr lang="ru-RU" dirty="0" smtClean="0">
                <a:hlinkClick r:id="rId8" tooltip="2000 год"/>
              </a:rPr>
              <a:t>2000 года</a:t>
            </a:r>
            <a:r>
              <a:rPr lang="ru-RU" dirty="0" smtClean="0"/>
              <a:t>.</a:t>
            </a:r>
            <a:endParaRPr lang="ru-RU" dirty="0"/>
          </a:p>
        </p:txBody>
      </p:sp>
      <p:sp>
        <p:nvSpPr>
          <p:cNvPr id="4" name="Номер слайда 3"/>
          <p:cNvSpPr>
            <a:spLocks noGrp="1"/>
          </p:cNvSpPr>
          <p:nvPr>
            <p:ph type="sldNum" sz="quarter" idx="10"/>
          </p:nvPr>
        </p:nvSpPr>
        <p:spPr/>
        <p:txBody>
          <a:bodyPr/>
          <a:lstStyle/>
          <a:p>
            <a:fld id="{E33F32EA-E25B-4E69-8EA5-8AA66ACDE18B}" type="slidenum">
              <a:rPr lang="ru-RU" smtClean="0"/>
              <a:pPr/>
              <a:t>14</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E33F32EA-E25B-4E69-8EA5-8AA66ACDE18B}" type="slidenum">
              <a:rPr lang="ru-RU" smtClean="0"/>
              <a:pPr/>
              <a:t>15</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b="1" dirty="0" smtClean="0"/>
              <a:t>Частное затмение</a:t>
            </a:r>
          </a:p>
          <a:p>
            <a:r>
              <a:rPr lang="ru-RU" dirty="0" smtClean="0"/>
              <a:t>Если Луна попадает в полную тень Земли только частично, наблюдается </a:t>
            </a:r>
            <a:r>
              <a:rPr lang="ru-RU" i="1" dirty="0" smtClean="0"/>
              <a:t>частное затмение</a:t>
            </a:r>
            <a:r>
              <a:rPr lang="ru-RU" dirty="0" smtClean="0"/>
              <a:t>. При нём часть Луны является тёмной, а часть, даже в максимальной фазе, остаётся в полутени и освещается солнечными лучами.</a:t>
            </a:r>
          </a:p>
          <a:p>
            <a:endParaRPr lang="ru-RU" dirty="0"/>
          </a:p>
        </p:txBody>
      </p:sp>
      <p:sp>
        <p:nvSpPr>
          <p:cNvPr id="4" name="Номер слайда 3"/>
          <p:cNvSpPr>
            <a:spLocks noGrp="1"/>
          </p:cNvSpPr>
          <p:nvPr>
            <p:ph type="sldNum" sz="quarter" idx="10"/>
          </p:nvPr>
        </p:nvSpPr>
        <p:spPr/>
        <p:txBody>
          <a:bodyPr/>
          <a:lstStyle/>
          <a:p>
            <a:fld id="{E33F32EA-E25B-4E69-8EA5-8AA66ACDE18B}" type="slidenum">
              <a:rPr lang="ru-RU" smtClean="0"/>
              <a:pPr/>
              <a:t>17</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b="1" dirty="0" smtClean="0"/>
              <a:t>Полутеневое затмение</a:t>
            </a:r>
          </a:p>
          <a:p>
            <a:r>
              <a:rPr lang="ru-RU" dirty="0" smtClean="0"/>
              <a:t>Вокруг конуса тени Земли имеется </a:t>
            </a:r>
            <a:r>
              <a:rPr lang="ru-RU" dirty="0" smtClean="0">
                <a:hlinkClick r:id="rId3" tooltip="Полутень"/>
              </a:rPr>
              <a:t>полутень</a:t>
            </a:r>
            <a:r>
              <a:rPr lang="ru-RU" dirty="0" smtClean="0"/>
              <a:t> — область пространства, в которой Земля заслоняет Солнце лишь частично. Если Луна проходит область полутени, но не входит в тень, происходит </a:t>
            </a:r>
            <a:r>
              <a:rPr lang="ru-RU" i="1" dirty="0" smtClean="0"/>
              <a:t>полутеневое затмение</a:t>
            </a:r>
            <a:r>
              <a:rPr lang="ru-RU" dirty="0" smtClean="0"/>
              <a:t>. При нём яркость Луны уменьшается, но незначительно: такое уменьшение практически незаметно невооружённым глазом и фиксируется только приборами. Лишь когда Луна в полутеневом затмении проходит вблизи конуса полной тени, при ясном небе можно заметить незначительное потемнение с одного края лунного диска.</a:t>
            </a:r>
          </a:p>
          <a:p>
            <a:endParaRPr lang="ru-RU" dirty="0"/>
          </a:p>
        </p:txBody>
      </p:sp>
      <p:sp>
        <p:nvSpPr>
          <p:cNvPr id="4" name="Номер слайда 3"/>
          <p:cNvSpPr>
            <a:spLocks noGrp="1"/>
          </p:cNvSpPr>
          <p:nvPr>
            <p:ph type="sldNum" sz="quarter" idx="10"/>
          </p:nvPr>
        </p:nvSpPr>
        <p:spPr/>
        <p:txBody>
          <a:bodyPr/>
          <a:lstStyle/>
          <a:p>
            <a:fld id="{E33F32EA-E25B-4E69-8EA5-8AA66ACDE18B}" type="slidenum">
              <a:rPr lang="ru-RU" smtClean="0"/>
              <a:pPr/>
              <a:t>18</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b="1" dirty="0" smtClean="0"/>
              <a:t>Периодичность</a:t>
            </a:r>
          </a:p>
          <a:p>
            <a:r>
              <a:rPr lang="ru-RU" dirty="0" smtClean="0"/>
              <a:t>Каждый год происходят как минимум два лунных затмения, однако в связи с несовпадением плоскостей лунной и земной орбит, их фазы отличаются. Затмения повторяются в прежнем порядке каждые 6585⅓ дней (или 18 лет 11 дней и ~8 часов — период, называемый </a:t>
            </a:r>
            <a:r>
              <a:rPr lang="ru-RU" dirty="0" smtClean="0">
                <a:hlinkClick r:id="rId3" tooltip="Сарос"/>
              </a:rPr>
              <a:t>сарос</a:t>
            </a:r>
            <a:r>
              <a:rPr lang="ru-RU" dirty="0" smtClean="0"/>
              <a:t>); зная, где и когда наблюдалось полное лунное затмение, можно точно определить время последующих и предыдущих затмений, хорошо просматриваемых в этой местности. Эта цикличность часто помогает точно датировать события, описываемые в исторических летописях.</a:t>
            </a:r>
          </a:p>
          <a:p>
            <a:endParaRPr lang="ru-RU" dirty="0"/>
          </a:p>
        </p:txBody>
      </p:sp>
      <p:sp>
        <p:nvSpPr>
          <p:cNvPr id="4" name="Номер слайда 3"/>
          <p:cNvSpPr>
            <a:spLocks noGrp="1"/>
          </p:cNvSpPr>
          <p:nvPr>
            <p:ph type="sldNum" sz="quarter" idx="10"/>
          </p:nvPr>
        </p:nvSpPr>
        <p:spPr/>
        <p:txBody>
          <a:bodyPr/>
          <a:lstStyle/>
          <a:p>
            <a:fld id="{E33F32EA-E25B-4E69-8EA5-8AA66ACDE18B}" type="slidenum">
              <a:rPr lang="ru-RU" smtClean="0"/>
              <a:pPr/>
              <a:t>21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uk-UA" smtClean="0"/>
              <a:t>Зразок заголовка</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smtClean="0"/>
              <a:t>Зразок підзаголовка</a:t>
            </a:r>
            <a:endParaRPr lang="en-US" dirty="0"/>
          </a:p>
        </p:txBody>
      </p:sp>
      <p:sp>
        <p:nvSpPr>
          <p:cNvPr id="15" name="Date Placeholder 14"/>
          <p:cNvSpPr>
            <a:spLocks noGrp="1"/>
          </p:cNvSpPr>
          <p:nvPr>
            <p:ph type="dt" sz="half" idx="10"/>
          </p:nvPr>
        </p:nvSpPr>
        <p:spPr/>
        <p:txBody>
          <a:bodyPr/>
          <a:lstStyle/>
          <a:p>
            <a:fld id="{5B106E36-FD25-4E2D-B0AA-010F637433A0}" type="datetimeFigureOut">
              <a:rPr lang="ru-RU" smtClean="0"/>
              <a:pPr/>
              <a:t>19.09.2018</a:t>
            </a:fld>
            <a:endParaRPr lang="ru-RU"/>
          </a:p>
        </p:txBody>
      </p:sp>
      <p:sp>
        <p:nvSpPr>
          <p:cNvPr id="16" name="Slide Number Placeholder 15"/>
          <p:cNvSpPr>
            <a:spLocks noGrp="1"/>
          </p:cNvSpPr>
          <p:nvPr>
            <p:ph type="sldNum" sz="quarter" idx="11"/>
          </p:nvPr>
        </p:nvSpPr>
        <p:spPr/>
        <p:txBody>
          <a:bodyPr/>
          <a:lstStyle/>
          <a:p>
            <a:fld id="{725C68B6-61C2-468F-89AB-4B9F7531AA68}" type="slidenum">
              <a:rPr lang="ru-RU" smtClean="0"/>
              <a:pPr/>
              <a:t>‹№›</a:t>
            </a:fld>
            <a:endParaRPr lang="ru-RU"/>
          </a:p>
        </p:txBody>
      </p:sp>
      <p:sp>
        <p:nvSpPr>
          <p:cNvPr id="17" name="Footer Placeholder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Date Placeholder 3"/>
          <p:cNvSpPr>
            <a:spLocks noGrp="1"/>
          </p:cNvSpPr>
          <p:nvPr>
            <p:ph type="dt" sz="half" idx="10"/>
          </p:nvPr>
        </p:nvSpPr>
        <p:spPr/>
        <p:txBody>
          <a:bodyPr/>
          <a:lstStyle/>
          <a:p>
            <a:fld id="{5B106E36-FD25-4E2D-B0AA-010F637433A0}" type="datetimeFigureOut">
              <a:rPr lang="ru-RU" smtClean="0"/>
              <a:pPr/>
              <a:t>19.09.2018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uk-UA" smtClean="0"/>
              <a:t>Зразок заголовка</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19.09.2018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13" name="Title 12"/>
          <p:cNvSpPr>
            <a:spLocks noGrp="1"/>
          </p:cNvSpPr>
          <p:nvPr>
            <p:ph type="title"/>
          </p:nvPr>
        </p:nvSpPr>
        <p:spPr/>
        <p:txBody>
          <a:bodyPr/>
          <a:lstStyle/>
          <a:p>
            <a:r>
              <a:rPr lang="uk-UA" smtClean="0"/>
              <a:t>Зразок заголовка</a:t>
            </a:r>
            <a:endParaRPr lang="en-US"/>
          </a:p>
        </p:txBody>
      </p:sp>
      <p:sp>
        <p:nvSpPr>
          <p:cNvPr id="14" name="Date Placeholder 13"/>
          <p:cNvSpPr>
            <a:spLocks noGrp="1"/>
          </p:cNvSpPr>
          <p:nvPr>
            <p:ph type="dt" sz="half" idx="10"/>
          </p:nvPr>
        </p:nvSpPr>
        <p:spPr/>
        <p:txBody>
          <a:bodyPr/>
          <a:lstStyle/>
          <a:p>
            <a:fld id="{5B106E36-FD25-4E2D-B0AA-010F637433A0}" type="datetimeFigureOut">
              <a:rPr lang="ru-RU" smtClean="0"/>
              <a:pPr/>
              <a:t>19.09.2018</a:t>
            </a:fld>
            <a:endParaRPr lang="ru-RU"/>
          </a:p>
        </p:txBody>
      </p:sp>
      <p:sp>
        <p:nvSpPr>
          <p:cNvPr id="15" name="Slide Number Placeholder 14"/>
          <p:cNvSpPr>
            <a:spLocks noGrp="1"/>
          </p:cNvSpPr>
          <p:nvPr>
            <p:ph type="sldNum" sz="quarter" idx="11"/>
          </p:nvPr>
        </p:nvSpPr>
        <p:spPr/>
        <p:txBody>
          <a:bodyPr/>
          <a:lstStyle/>
          <a:p>
            <a:fld id="{725C68B6-61C2-468F-89AB-4B9F7531AA68}" type="slidenum">
              <a:rPr lang="ru-RU" smtClean="0"/>
              <a:pPr/>
              <a:t>‹№›</a:t>
            </a:fld>
            <a:endParaRPr lang="ru-RU"/>
          </a:p>
        </p:txBody>
      </p:sp>
      <p:sp>
        <p:nvSpPr>
          <p:cNvPr id="16" name="Footer Placeholder 15"/>
          <p:cNvSpPr>
            <a:spLocks noGrp="1"/>
          </p:cNvSpPr>
          <p:nvPr>
            <p:ph type="ftr" sz="quarter" idx="12"/>
          </p:nvPr>
        </p:nvSpPr>
        <p:spPr/>
        <p:txBody>
          <a:bodyPr/>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Зразок тексту</a:t>
            </a:r>
          </a:p>
        </p:txBody>
      </p:sp>
      <p:sp>
        <p:nvSpPr>
          <p:cNvPr id="12" name="Date Placeholder 11"/>
          <p:cNvSpPr>
            <a:spLocks noGrp="1"/>
          </p:cNvSpPr>
          <p:nvPr>
            <p:ph type="dt" sz="half" idx="10"/>
          </p:nvPr>
        </p:nvSpPr>
        <p:spPr/>
        <p:txBody>
          <a:bodyPr/>
          <a:lstStyle/>
          <a:p>
            <a:fld id="{5B106E36-FD25-4E2D-B0AA-010F637433A0}" type="datetimeFigureOut">
              <a:rPr lang="ru-RU" smtClean="0"/>
              <a:pPr/>
              <a:t>19.09.2018</a:t>
            </a:fld>
            <a:endParaRPr lang="ru-RU"/>
          </a:p>
        </p:txBody>
      </p:sp>
      <p:sp>
        <p:nvSpPr>
          <p:cNvPr id="13" name="Slide Number Placeholder 12"/>
          <p:cNvSpPr>
            <a:spLocks noGrp="1"/>
          </p:cNvSpPr>
          <p:nvPr>
            <p:ph type="sldNum" sz="quarter" idx="11"/>
          </p:nvPr>
        </p:nvSpPr>
        <p:spPr/>
        <p:txBody>
          <a:bodyPr/>
          <a:lstStyle/>
          <a:p>
            <a:fld id="{725C68B6-61C2-468F-89AB-4B9F7531AA68}" type="slidenum">
              <a:rPr lang="ru-RU" smtClean="0"/>
              <a:pPr/>
              <a:t>‹№›</a:t>
            </a:fld>
            <a:endParaRPr lang="ru-RU"/>
          </a:p>
        </p:txBody>
      </p:sp>
      <p:sp>
        <p:nvSpPr>
          <p:cNvPr id="14" name="Footer Placeholder 13"/>
          <p:cNvSpPr>
            <a:spLocks noGrp="1"/>
          </p:cNvSpPr>
          <p:nvPr>
            <p:ph type="ftr" sz="quarter" idx="12"/>
          </p:nvPr>
        </p:nvSpPr>
        <p:spPr/>
        <p:txBody>
          <a:bodyPr/>
          <a:lstStyle/>
          <a:p>
            <a:endParaRPr lang="ru-RU"/>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uk-UA" smtClean="0"/>
              <a:t>Зразок заголовка</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5B106E36-FD25-4E2D-B0AA-010F637433A0}" type="datetimeFigureOut">
              <a:rPr lang="ru-RU" smtClean="0"/>
              <a:pPr/>
              <a:t>19.09.2018</a:t>
            </a:fld>
            <a:endParaRPr lang="ru-RU"/>
          </a:p>
        </p:txBody>
      </p:sp>
      <p:sp>
        <p:nvSpPr>
          <p:cNvPr id="9" name="Slide Number Placeholder 8"/>
          <p:cNvSpPr>
            <a:spLocks noGrp="1"/>
          </p:cNvSpPr>
          <p:nvPr>
            <p:ph type="sldNum" sz="quarter" idx="11"/>
          </p:nvPr>
        </p:nvSpPr>
        <p:spPr/>
        <p:txBody>
          <a:bodyPr/>
          <a:lstStyle/>
          <a:p>
            <a:fld id="{725C68B6-61C2-468F-89AB-4B9F7531AA68}" type="slidenum">
              <a:rPr lang="ru-RU" smtClean="0"/>
              <a:pPr/>
              <a:t>‹№›</a:t>
            </a:fld>
            <a:endParaRPr lang="ru-RU"/>
          </a:p>
        </p:txBody>
      </p:sp>
      <p:sp>
        <p:nvSpPr>
          <p:cNvPr id="10" name="Footer Placeholder 9"/>
          <p:cNvSpPr>
            <a:spLocks noGrp="1"/>
          </p:cNvSpPr>
          <p:nvPr>
            <p:ph type="ftr" sz="quarter" idx="12"/>
          </p:nvPr>
        </p:nvSpPr>
        <p:spPr/>
        <p:txBody>
          <a:bodyPr/>
          <a:lstStyle/>
          <a:p>
            <a:endParaRPr lang="ru-RU"/>
          </a:p>
        </p:txBody>
      </p:sp>
      <p:sp>
        <p:nvSpPr>
          <p:cNvPr id="11" name="Title 10"/>
          <p:cNvSpPr>
            <a:spLocks noGrp="1"/>
          </p:cNvSpPr>
          <p:nvPr>
            <p:ph type="title"/>
          </p:nvPr>
        </p:nvSpPr>
        <p:spPr/>
        <p:txBody>
          <a:bodyPr/>
          <a:lstStyle/>
          <a:p>
            <a:r>
              <a:rPr lang="uk-UA" smtClean="0"/>
              <a:t>Зразок заголовка</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uk-UA" smtClean="0"/>
              <a:t>Зразок заголовка</a:t>
            </a:r>
            <a:endParaRPr lang="en-US" dirty="0"/>
          </a:p>
        </p:txBody>
      </p:sp>
      <p:sp>
        <p:nvSpPr>
          <p:cNvPr id="14" name="Date Placeholder 13"/>
          <p:cNvSpPr>
            <a:spLocks noGrp="1"/>
          </p:cNvSpPr>
          <p:nvPr>
            <p:ph type="dt" sz="half" idx="10"/>
          </p:nvPr>
        </p:nvSpPr>
        <p:spPr/>
        <p:txBody>
          <a:bodyPr/>
          <a:lstStyle/>
          <a:p>
            <a:fld id="{5B106E36-FD25-4E2D-B0AA-010F637433A0}" type="datetimeFigureOut">
              <a:rPr lang="ru-RU" smtClean="0"/>
              <a:pPr/>
              <a:t>19.09.2018</a:t>
            </a:fld>
            <a:endParaRPr lang="ru-RU"/>
          </a:p>
        </p:txBody>
      </p:sp>
      <p:sp>
        <p:nvSpPr>
          <p:cNvPr id="15" name="Slide Number Placeholder 14"/>
          <p:cNvSpPr>
            <a:spLocks noGrp="1"/>
          </p:cNvSpPr>
          <p:nvPr>
            <p:ph type="sldNum" sz="quarter" idx="11"/>
          </p:nvPr>
        </p:nvSpPr>
        <p:spPr/>
        <p:txBody>
          <a:bodyPr/>
          <a:lstStyle/>
          <a:p>
            <a:fld id="{725C68B6-61C2-468F-89AB-4B9F7531AA68}" type="slidenum">
              <a:rPr lang="ru-RU" smtClean="0"/>
              <a:pPr/>
              <a:t>‹№›</a:t>
            </a:fld>
            <a:endParaRPr lang="ru-RU"/>
          </a:p>
        </p:txBody>
      </p:sp>
      <p:sp>
        <p:nvSpPr>
          <p:cNvPr id="16" name="Footer Placeholder 15"/>
          <p:cNvSpPr>
            <a:spLocks noGrp="1"/>
          </p:cNvSpPr>
          <p:nvPr>
            <p:ph type="ftr" sz="quarter" idx="12"/>
          </p:nvPr>
        </p:nvSpPr>
        <p:spPr/>
        <p:txBody>
          <a:bodyPr/>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uk-UA" smtClean="0"/>
              <a:t>Зразок заголовка</a:t>
            </a:r>
            <a:endParaRPr lang="en-US"/>
          </a:p>
        </p:txBody>
      </p:sp>
      <p:sp>
        <p:nvSpPr>
          <p:cNvPr id="7" name="Date Placeholder 6"/>
          <p:cNvSpPr>
            <a:spLocks noGrp="1"/>
          </p:cNvSpPr>
          <p:nvPr>
            <p:ph type="dt" sz="half" idx="10"/>
          </p:nvPr>
        </p:nvSpPr>
        <p:spPr/>
        <p:txBody>
          <a:bodyPr/>
          <a:lstStyle/>
          <a:p>
            <a:fld id="{5B106E36-FD25-4E2D-B0AA-010F637433A0}" type="datetimeFigureOut">
              <a:rPr lang="ru-RU" smtClean="0"/>
              <a:pPr/>
              <a:t>19.09.2018</a:t>
            </a:fld>
            <a:endParaRPr lang="ru-RU"/>
          </a:p>
        </p:txBody>
      </p:sp>
      <p:sp>
        <p:nvSpPr>
          <p:cNvPr id="8" name="Slide Number Placeholder 7"/>
          <p:cNvSpPr>
            <a:spLocks noGrp="1"/>
          </p:cNvSpPr>
          <p:nvPr>
            <p:ph type="sldNum" sz="quarter" idx="11"/>
          </p:nvPr>
        </p:nvSpPr>
        <p:spPr/>
        <p:txBody>
          <a:bodyPr/>
          <a:lstStyle/>
          <a:p>
            <a:fld id="{725C68B6-61C2-468F-89AB-4B9F7531AA68}" type="slidenum">
              <a:rPr lang="ru-RU" smtClean="0"/>
              <a:pPr/>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B106E36-FD25-4E2D-B0AA-010F637433A0}" type="datetimeFigureOut">
              <a:rPr lang="ru-RU" smtClean="0"/>
              <a:pPr/>
              <a:t>19.09.2018</a:t>
            </a:fld>
            <a:endParaRPr lang="ru-RU"/>
          </a:p>
        </p:txBody>
      </p:sp>
      <p:sp>
        <p:nvSpPr>
          <p:cNvPr id="6" name="Slide Number Placeholder 5"/>
          <p:cNvSpPr>
            <a:spLocks noGrp="1"/>
          </p:cNvSpPr>
          <p:nvPr>
            <p:ph type="sldNum" sz="quarter" idx="11"/>
          </p:nvPr>
        </p:nvSpPr>
        <p:spPr/>
        <p:txBody>
          <a:bodyPr/>
          <a:lstStyle/>
          <a:p>
            <a:fld id="{725C68B6-61C2-468F-89AB-4B9F7531AA68}" type="slidenum">
              <a:rPr lang="ru-RU" smtClean="0"/>
              <a:pPr/>
              <a:t>‹№›</a:t>
            </a:fld>
            <a:endParaRPr lang="ru-RU"/>
          </a:p>
        </p:txBody>
      </p:sp>
      <p:sp>
        <p:nvSpPr>
          <p:cNvPr id="7" name="Footer Placeholder 6"/>
          <p:cNvSpPr>
            <a:spLocks noGrp="1"/>
          </p:cNvSpPr>
          <p:nvPr>
            <p:ph type="ftr" sz="quarter" idx="12"/>
          </p:nvPr>
        </p:nvSpPr>
        <p:spPr/>
        <p:txBody>
          <a:bodyPr/>
          <a:lstStyle/>
          <a:p>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15" name="Date Placeholder 14"/>
          <p:cNvSpPr>
            <a:spLocks noGrp="1"/>
          </p:cNvSpPr>
          <p:nvPr>
            <p:ph type="dt" sz="half" idx="10"/>
          </p:nvPr>
        </p:nvSpPr>
        <p:spPr/>
        <p:txBody>
          <a:bodyPr/>
          <a:lstStyle/>
          <a:p>
            <a:fld id="{5B106E36-FD25-4E2D-B0AA-010F637433A0}" type="datetimeFigureOut">
              <a:rPr lang="ru-RU" smtClean="0"/>
              <a:pPr/>
              <a:t>19.09.2018</a:t>
            </a:fld>
            <a:endParaRPr lang="ru-RU"/>
          </a:p>
        </p:txBody>
      </p:sp>
      <p:sp>
        <p:nvSpPr>
          <p:cNvPr id="16" name="Slide Number Placeholder 15"/>
          <p:cNvSpPr>
            <a:spLocks noGrp="1"/>
          </p:cNvSpPr>
          <p:nvPr>
            <p:ph type="sldNum" sz="quarter" idx="11"/>
          </p:nvPr>
        </p:nvSpPr>
        <p:spPr/>
        <p:txBody>
          <a:bodyPr/>
          <a:lstStyle/>
          <a:p>
            <a:fld id="{725C68B6-61C2-468F-89AB-4B9F7531AA68}" type="slidenum">
              <a:rPr lang="ru-RU" smtClean="0"/>
              <a:pPr/>
              <a:t>‹№›</a:t>
            </a:fld>
            <a:endParaRPr lang="ru-RU"/>
          </a:p>
        </p:txBody>
      </p:sp>
      <p:sp>
        <p:nvSpPr>
          <p:cNvPr id="17" name="Footer Placeholder 16"/>
          <p:cNvSpPr>
            <a:spLocks noGrp="1"/>
          </p:cNvSpPr>
          <p:nvPr>
            <p:ph type="ftr" sz="quarter" idx="12"/>
          </p:nvPr>
        </p:nvSpPr>
        <p:spPr/>
        <p:txBody>
          <a:bodyPr/>
          <a:lstStyle/>
          <a:p>
            <a:endParaRPr lang="ru-RU"/>
          </a:p>
        </p:txBody>
      </p:sp>
      <p:sp>
        <p:nvSpPr>
          <p:cNvPr id="18" name="Title 17"/>
          <p:cNvSpPr>
            <a:spLocks noGrp="1"/>
          </p:cNvSpPr>
          <p:nvPr>
            <p:ph type="title"/>
          </p:nvPr>
        </p:nvSpPr>
        <p:spPr/>
        <p:txBody>
          <a:bodyPr/>
          <a:lstStyle/>
          <a:p>
            <a:r>
              <a:rPr lang="uk-UA" smtClean="0"/>
              <a:t>Зразок заголовка</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smtClean="0"/>
              <a:t>Клацніть піктограму, щоб додати зображення</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uk-UA" smtClean="0"/>
              <a:t>Зразок заголовка</a:t>
            </a:r>
            <a:endParaRPr lang="en-US"/>
          </a:p>
        </p:txBody>
      </p:sp>
      <p:sp>
        <p:nvSpPr>
          <p:cNvPr id="13" name="Date Placeholder 12"/>
          <p:cNvSpPr>
            <a:spLocks noGrp="1"/>
          </p:cNvSpPr>
          <p:nvPr>
            <p:ph type="dt" sz="half" idx="10"/>
          </p:nvPr>
        </p:nvSpPr>
        <p:spPr/>
        <p:txBody>
          <a:bodyPr/>
          <a:lstStyle/>
          <a:p>
            <a:fld id="{5B106E36-FD25-4E2D-B0AA-010F637433A0}" type="datetimeFigureOut">
              <a:rPr lang="ru-RU" smtClean="0"/>
              <a:pPr/>
              <a:t>19.09.2018</a:t>
            </a:fld>
            <a:endParaRPr lang="ru-RU"/>
          </a:p>
        </p:txBody>
      </p:sp>
      <p:sp>
        <p:nvSpPr>
          <p:cNvPr id="14" name="Slide Number Placeholder 13"/>
          <p:cNvSpPr>
            <a:spLocks noGrp="1"/>
          </p:cNvSpPr>
          <p:nvPr>
            <p:ph type="sldNum" sz="quarter" idx="11"/>
          </p:nvPr>
        </p:nvSpPr>
        <p:spPr/>
        <p:txBody>
          <a:bodyPr/>
          <a:lstStyle/>
          <a:p>
            <a:fld id="{725C68B6-61C2-468F-89AB-4B9F7531AA68}" type="slidenum">
              <a:rPr lang="ru-RU" smtClean="0"/>
              <a:pPr/>
              <a:t>‹№›</a:t>
            </a:fld>
            <a:endParaRPr lang="ru-RU"/>
          </a:p>
        </p:txBody>
      </p:sp>
      <p:sp>
        <p:nvSpPr>
          <p:cNvPr id="15" name="Footer Placeholder 14"/>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uk-UA" smtClean="0"/>
              <a:t>Зразок заголовка</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5B106E36-FD25-4E2D-B0AA-010F637433A0}" type="datetimeFigureOut">
              <a:rPr lang="ru-RU" smtClean="0"/>
              <a:pPr/>
              <a:t>19.09.2018</a:t>
            </a:fld>
            <a:endParaRPr lang="ru-RU"/>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ru-RU"/>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ru.wikipedia.org/wiki/%D0%A1%D0%BE%D0%BB%D0%BD%D0%B5%D1%87%D0%BD%D0%BE%D0%B5_%D0%B7%D0%B0%D1%82%D0%BC%D0%B5%D0%BD%D0%B8%D0%B5" TargetMode="External"/><Relationship Id="rId1" Type="http://schemas.openxmlformats.org/officeDocument/2006/relationships/slideLayout" Target="../slideLayouts/slideLayout7.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11.xml.rels><?xml version="1.0" encoding="UTF-8" standalone="yes"?>
<Relationships xmlns="http://schemas.openxmlformats.org/package/2006/relationships"><Relationship Id="rId2" Type="http://schemas.openxmlformats.org/officeDocument/2006/relationships/hyperlink" Target="http://ru.wikipedia.org/wiki/%D0%9B%D1%83%D0%BD%D0%B0"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3.jpeg"/></Relationships>
</file>

<file path=ppt/slides/_rels/slide18.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5.jpeg"/></Relationships>
</file>

<file path=ppt/slides/_rels/slide19.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ru.wikipedia.org/wiki/%D0%A1%D0%BE%D0%BB%D0%BD%D1%86%D0%B5" TargetMode="External"/><Relationship Id="rId2" Type="http://schemas.openxmlformats.org/officeDocument/2006/relationships/hyperlink" Target="http://ru.wikipedia.org/wiki/%D0%9B%D1%83%D0%BD%D0%B0" TargetMode="External"/><Relationship Id="rId1" Type="http://schemas.openxmlformats.org/officeDocument/2006/relationships/slideLayout" Target="../slideLayouts/slideLayout7.xml"/><Relationship Id="rId6" Type="http://schemas.openxmlformats.org/officeDocument/2006/relationships/image" Target="../media/image3.jpeg"/><Relationship Id="rId5" Type="http://schemas.openxmlformats.org/officeDocument/2006/relationships/hyperlink" Target="http://ru.wikipedia.org/wiki/%D0%A3%D0%B7%D0%BB%D1%8B_%D0%9B%D1%83%D0%BD%D1%8B" TargetMode="External"/><Relationship Id="rId4" Type="http://schemas.openxmlformats.org/officeDocument/2006/relationships/hyperlink" Target="http://ru.wikipedia.org/wiki/%D0%9D%D0%BE%D0%B2%D0%BE%D0%BB%D1%83%D0%BD%D0%B8%D0%B5"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gif"/><Relationship Id="rId1" Type="http://schemas.openxmlformats.org/officeDocument/2006/relationships/slideLayout" Target="../slideLayouts/slideLayout7.xml"/><Relationship Id="rId4" Type="http://schemas.openxmlformats.org/officeDocument/2006/relationships/hyperlink" Target="http://ru.wikipedia.org/wiki/%D0%9C%D0%9A%D0%A1"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ru.wikipedia.org/wiki/%D0%A1%D0%BE%D0%BB%D0%BD%D0%B5%D1%87%D0%BD%D0%BE%D0%B5_%D0%B7%D0%B0%D1%82%D0%BC%D0%B5%D0%BD%D0%B8%D0%B5"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62000" y="533400"/>
            <a:ext cx="7543800" cy="1695450"/>
          </a:xfrm>
          <a:prstGeom prst="round2DiagRect">
            <a:avLst/>
          </a:prstGeom>
        </p:spPr>
        <p:style>
          <a:lnRef idx="0">
            <a:schemeClr val="accent6"/>
          </a:lnRef>
          <a:fillRef idx="3">
            <a:schemeClr val="accent6"/>
          </a:fillRef>
          <a:effectRef idx="3">
            <a:schemeClr val="accent6"/>
          </a:effectRef>
          <a:fontRef idx="minor">
            <a:schemeClr val="lt1"/>
          </a:fontRef>
        </p:style>
        <p:txBody>
          <a:bodyPr/>
          <a:lstStyle/>
          <a:p>
            <a:pPr algn="ctr"/>
            <a:r>
              <a:rPr lang="ru-RU" sz="5400" dirty="0" smtClean="0"/>
              <a:t>Солнечное и лунное </a:t>
            </a:r>
            <a:r>
              <a:rPr lang="ru-RU" sz="5400" dirty="0" smtClean="0"/>
              <a:t>затмения</a:t>
            </a:r>
            <a:endParaRPr lang="ru-RU" sz="5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2718177"/>
            <a:ext cx="6667500" cy="3743325"/>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692696"/>
            <a:ext cx="4572000" cy="2585323"/>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r>
              <a:rPr lang="ru-RU" b="1" dirty="0" smtClean="0"/>
              <a:t>Явления во время Солнечного затмения</a:t>
            </a:r>
          </a:p>
          <a:p>
            <a:r>
              <a:rPr lang="ru-RU" dirty="0" smtClean="0"/>
              <a:t>Теневые волны (бегущие тени, англ. </a:t>
            </a:r>
            <a:r>
              <a:rPr lang="ru-RU" i="1" dirty="0" err="1" smtClean="0"/>
              <a:t>shadow</a:t>
            </a:r>
            <a:r>
              <a:rPr lang="ru-RU" i="1" dirty="0" smtClean="0"/>
              <a:t> </a:t>
            </a:r>
            <a:r>
              <a:rPr lang="ru-RU" i="1" dirty="0" err="1" smtClean="0"/>
              <a:t>bands</a:t>
            </a:r>
            <a:r>
              <a:rPr lang="ru-RU" dirty="0" smtClean="0"/>
              <a:t>)</a:t>
            </a:r>
          </a:p>
          <a:p>
            <a:r>
              <a:rPr lang="ru-RU" dirty="0" smtClean="0"/>
              <a:t>Чётки </a:t>
            </a:r>
            <a:r>
              <a:rPr lang="ru-RU" dirty="0" err="1" smtClean="0"/>
              <a:t>Бейли</a:t>
            </a:r>
            <a:endParaRPr lang="ru-RU" dirty="0" smtClean="0"/>
          </a:p>
          <a:p>
            <a:r>
              <a:rPr lang="ru-RU" dirty="0" smtClean="0"/>
              <a:t>Бриллиантовое кольцо</a:t>
            </a:r>
          </a:p>
          <a:p>
            <a:r>
              <a:rPr lang="ru-RU" dirty="0" smtClean="0"/>
              <a:t>Серповидные тени (Камера-обскура)</a:t>
            </a:r>
            <a:r>
              <a:rPr lang="ru-RU" baseline="30000" dirty="0" smtClean="0">
                <a:hlinkClick r:id="rId2"/>
              </a:rPr>
              <a:t>[5]</a:t>
            </a:r>
            <a:endParaRPr lang="ru-RU" dirty="0" smtClean="0"/>
          </a:p>
          <a:p>
            <a:r>
              <a:rPr lang="ru-RU" dirty="0" smtClean="0"/>
              <a:t>Понижение температуры атмосферы</a:t>
            </a:r>
          </a:p>
          <a:p>
            <a:r>
              <a:rPr lang="ru-RU" dirty="0" smtClean="0"/>
              <a:t>Заревое кольцо</a:t>
            </a:r>
            <a:endParaRPr lang="ru-RU" dirty="0"/>
          </a:p>
        </p:txBody>
      </p:sp>
      <p:pic>
        <p:nvPicPr>
          <p:cNvPr id="22530" name="Picture 2" descr="https://encrypted-tbn1.gstatic.com/images?q=tbn:ANd9GcSC9bp2sHLbgipkNQQXU-YsKLE6-xACcG-QexLzQGu066JVnQgqVw"/>
          <p:cNvPicPr>
            <a:picLocks noChangeAspect="1" noChangeArrowheads="1"/>
          </p:cNvPicPr>
          <p:nvPr/>
        </p:nvPicPr>
        <p:blipFill>
          <a:blip r:embed="rId3" cstate="print"/>
          <a:srcRect/>
          <a:stretch>
            <a:fillRect/>
          </a:stretch>
        </p:blipFill>
        <p:spPr bwMode="auto">
          <a:xfrm>
            <a:off x="6156176" y="1844824"/>
            <a:ext cx="2466975" cy="1847851"/>
          </a:xfrm>
          <a:prstGeom prst="rect">
            <a:avLst/>
          </a:prstGeom>
          <a:noFill/>
        </p:spPr>
      </p:pic>
      <p:pic>
        <p:nvPicPr>
          <p:cNvPr id="22532" name="Picture 4" descr="https://encrypted-tbn2.gstatic.com/images?q=tbn:ANd9GcSCZCRmg3XouL5t_plZga5FbSy_OjmYWrprOlsQndrwI2esIGK3QQ"/>
          <p:cNvPicPr>
            <a:picLocks noChangeAspect="1" noChangeArrowheads="1"/>
          </p:cNvPicPr>
          <p:nvPr/>
        </p:nvPicPr>
        <p:blipFill>
          <a:blip r:embed="rId4" cstate="print"/>
          <a:srcRect/>
          <a:stretch>
            <a:fillRect/>
          </a:stretch>
        </p:blipFill>
        <p:spPr bwMode="auto">
          <a:xfrm>
            <a:off x="5004048" y="3717032"/>
            <a:ext cx="2038350" cy="2019301"/>
          </a:xfrm>
          <a:prstGeom prst="rect">
            <a:avLst/>
          </a:prstGeom>
          <a:noFill/>
        </p:spPr>
      </p:pic>
      <p:pic>
        <p:nvPicPr>
          <p:cNvPr id="22534" name="Picture 6" descr="https://encrypted-tbn3.gstatic.com/images?q=tbn:ANd9GcS9qIT4BBInu7fuTfjtHxTTFQTyKfCkv48uW7pKfZsmHYi1C-9Dbg"/>
          <p:cNvPicPr>
            <a:picLocks noChangeAspect="1" noChangeArrowheads="1"/>
          </p:cNvPicPr>
          <p:nvPr/>
        </p:nvPicPr>
        <p:blipFill>
          <a:blip r:embed="rId5" cstate="print"/>
          <a:srcRect/>
          <a:stretch>
            <a:fillRect/>
          </a:stretch>
        </p:blipFill>
        <p:spPr bwMode="auto">
          <a:xfrm>
            <a:off x="2915816" y="4581128"/>
            <a:ext cx="2286000" cy="1924051"/>
          </a:xfrm>
          <a:prstGeom prst="rect">
            <a:avLst/>
          </a:prstGeom>
          <a:noFill/>
        </p:spPr>
      </p:pic>
      <p:pic>
        <p:nvPicPr>
          <p:cNvPr id="22540" name="Picture 12" descr="https://encrypted-tbn2.gstatic.com/images?q=tbn:ANd9GcQ_M4MSDKB5xOaBFiTFYIckrIsDwCSON8FKvXW0JQiIOUA-3MBT0Q"/>
          <p:cNvPicPr>
            <a:picLocks noChangeAspect="1" noChangeArrowheads="1"/>
          </p:cNvPicPr>
          <p:nvPr/>
        </p:nvPicPr>
        <p:blipFill>
          <a:blip r:embed="rId6" cstate="print"/>
          <a:srcRect/>
          <a:stretch>
            <a:fillRect/>
          </a:stretch>
        </p:blipFill>
        <p:spPr bwMode="auto">
          <a:xfrm>
            <a:off x="899592" y="3501008"/>
            <a:ext cx="2286000" cy="17145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692696"/>
            <a:ext cx="4320480"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ru-RU" sz="3600" b="1" dirty="0" smtClean="0"/>
              <a:t>Лунное затмение</a:t>
            </a:r>
            <a:endParaRPr lang="ru-RU" sz="3600" b="1" dirty="0"/>
          </a:p>
        </p:txBody>
      </p:sp>
      <p:sp>
        <p:nvSpPr>
          <p:cNvPr id="3" name="TextBox 2"/>
          <p:cNvSpPr txBox="1"/>
          <p:nvPr/>
        </p:nvSpPr>
        <p:spPr>
          <a:xfrm>
            <a:off x="395536" y="1556792"/>
            <a:ext cx="7992888" cy="3693319"/>
          </a:xfrm>
          <a:prstGeom prst="rect">
            <a:avLst/>
          </a:prstGeom>
          <a:noFill/>
        </p:spPr>
        <p:txBody>
          <a:bodyPr wrap="square" rtlCol="0">
            <a:spAutoFit/>
          </a:bodyPr>
          <a:lstStyle/>
          <a:p>
            <a:r>
              <a:rPr lang="ru-RU" b="1" dirty="0" err="1" smtClean="0"/>
              <a:t>Лу́нное</a:t>
            </a:r>
            <a:r>
              <a:rPr lang="ru-RU" b="1" dirty="0" smtClean="0"/>
              <a:t> </a:t>
            </a:r>
            <a:r>
              <a:rPr lang="ru-RU" b="1" dirty="0" err="1" smtClean="0"/>
              <a:t>затме́ние</a:t>
            </a:r>
            <a:r>
              <a:rPr lang="ru-RU" dirty="0" smtClean="0"/>
              <a:t> — затмение, которое наступает, когда </a:t>
            </a:r>
            <a:r>
              <a:rPr lang="ru-RU" dirty="0" smtClean="0">
                <a:hlinkClick r:id="rId2" tooltip="Луна"/>
              </a:rPr>
              <a:t>Луна</a:t>
            </a:r>
            <a:r>
              <a:rPr lang="ru-RU" dirty="0" smtClean="0"/>
              <a:t> входит в конус тени, отбрасываемой Землёй. Диаметр пятна тени Земли на расстоянии 363 000 км (минимальное расстояние Луны от Земли) составляет около 2,5 диаметров Луны, поэтому Луна может быть затенена целиком. В каждый момент затмения степень покрытия диска Луны земной тенью выражается фазой затмения Ф. Величина фазы определяется расстоянием 0 от центра Луны до центра тени. В астрономических календарях приводятся величины Ф и 0 для разных моментов затмения.</a:t>
            </a:r>
          </a:p>
          <a:p>
            <a:r>
              <a:rPr lang="ru-RU" dirty="0" smtClean="0"/>
              <a:t>Когда Луна во время затмения полностью входит в тень Земли, говорят о </a:t>
            </a:r>
            <a:r>
              <a:rPr lang="ru-RU" i="1" dirty="0" smtClean="0"/>
              <a:t>полном лунном затмении</a:t>
            </a:r>
            <a:r>
              <a:rPr lang="ru-RU" dirty="0" smtClean="0"/>
              <a:t>, когда частично — о </a:t>
            </a:r>
            <a:r>
              <a:rPr lang="ru-RU" i="1" dirty="0" smtClean="0"/>
              <a:t>частном затмении</a:t>
            </a:r>
            <a:r>
              <a:rPr lang="ru-RU" dirty="0" smtClean="0"/>
              <a:t>. Двумя необходимыми и достаточными условиями наступления лунного затмения являются полнолуние и близость Земли к лунному узлу.</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12" name="Picture 12" descr="https://encrypted-tbn2.gstatic.com/images?q=tbn:ANd9GcSL4t4IlROZ_eDbnblmRVdnbdpA_kM1EXA1NLDpU15r504CrdjX1g"/>
          <p:cNvPicPr>
            <a:picLocks noChangeAspect="1" noChangeArrowheads="1"/>
          </p:cNvPicPr>
          <p:nvPr/>
        </p:nvPicPr>
        <p:blipFill>
          <a:blip r:embed="rId2" cstate="print"/>
          <a:srcRect/>
          <a:stretch>
            <a:fillRect/>
          </a:stretch>
        </p:blipFill>
        <p:spPr bwMode="auto">
          <a:xfrm>
            <a:off x="1115616" y="620688"/>
            <a:ext cx="6480720" cy="5472608"/>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4" descr="300px-Lunar_orbit.png"/>
          <p:cNvPicPr>
            <a:picLocks noGrp="1" noChangeAspect="1"/>
          </p:cNvPicPr>
          <p:nvPr>
            <p:ph idx="1"/>
          </p:nvPr>
        </p:nvPicPr>
        <p:blipFill>
          <a:blip r:embed="rId2" cstate="print"/>
          <a:stretch>
            <a:fillRect/>
          </a:stretch>
        </p:blipFill>
        <p:spPr>
          <a:xfrm>
            <a:off x="899592" y="692696"/>
            <a:ext cx="5472608" cy="4615236"/>
          </a:xfrm>
        </p:spPr>
      </p:pic>
      <p:sp>
        <p:nvSpPr>
          <p:cNvPr id="3" name="Текст 2"/>
          <p:cNvSpPr>
            <a:spLocks noGrp="1"/>
          </p:cNvSpPr>
          <p:nvPr>
            <p:ph type="body" sz="half" idx="2"/>
          </p:nvPr>
        </p:nvSpPr>
        <p:spPr/>
        <p:style>
          <a:lnRef idx="1">
            <a:schemeClr val="accent1"/>
          </a:lnRef>
          <a:fillRef idx="2">
            <a:schemeClr val="accent1"/>
          </a:fillRef>
          <a:effectRef idx="1">
            <a:schemeClr val="accent1"/>
          </a:effectRef>
          <a:fontRef idx="minor">
            <a:schemeClr val="dk1"/>
          </a:fontRef>
        </p:style>
        <p:txBody>
          <a:bodyPr>
            <a:normAutofit/>
          </a:bodyPr>
          <a:lstStyle/>
          <a:p>
            <a:r>
              <a:rPr lang="ru-RU" dirty="0" smtClean="0"/>
              <a:t>Как видно для наблюдателя на Земле, на мнимой небесной сфере Луна пересекает эклиптику два раза в месяц в позициях называемых узлы. Полнолуние может прийтись на такую позицию, на узел, тогда можно наблюдать лунное затмение</a:t>
            </a:r>
          </a:p>
          <a:p>
            <a:endParaRPr lang="ru-RU" dirty="0"/>
          </a:p>
        </p:txBody>
      </p:sp>
      <p:sp>
        <p:nvSpPr>
          <p:cNvPr id="4" name="Заголовок 3"/>
          <p:cNvSpPr>
            <a:spLocks noGrp="1"/>
          </p:cNvSpPr>
          <p:nvPr>
            <p:ph type="title"/>
          </p:nvPr>
        </p:nvSpPr>
        <p:spPr/>
        <p:txBody>
          <a:bodyPr/>
          <a:lstStyle/>
          <a:p>
            <a:r>
              <a:rPr lang="ru-RU" dirty="0" smtClean="0"/>
              <a:t>.</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
            </a:r>
            <a:br>
              <a:rPr lang="ru-RU" b="1" dirty="0" smtClean="0"/>
            </a:br>
            <a:r>
              <a:rPr lang="ru-RU" dirty="0" smtClean="0"/>
              <a:t/>
            </a:r>
            <a:br>
              <a:rPr lang="ru-RU" dirty="0" smtClean="0"/>
            </a:br>
            <a:endParaRPr lang="ru-RU" dirty="0"/>
          </a:p>
        </p:txBody>
      </p:sp>
      <p:sp>
        <p:nvSpPr>
          <p:cNvPr id="4" name="Прямоугольник 3"/>
          <p:cNvSpPr/>
          <p:nvPr/>
        </p:nvSpPr>
        <p:spPr>
          <a:xfrm>
            <a:off x="683568" y="548681"/>
            <a:ext cx="5616624" cy="313932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ru-RU" b="1" dirty="0" smtClean="0"/>
              <a:t>Полное затмение</a:t>
            </a:r>
          </a:p>
          <a:p>
            <a:r>
              <a:rPr lang="ru-RU" dirty="0" smtClean="0"/>
              <a:t>Лунное затмение может наблюдаться на половине территории Земли (там, где на момент затмения Луна находится над горизонтом). Вид затемнённой Луны с любой точки наблюдения пренебрежимо мало отличается от другой точки, и одинаков. Максимальная теоретически возможная продолжительность полной фазы лунного затмения составляет 108 минут; такими были, например, лунные затмения 13 августа 1859 года, 16 июля 2000 года.</a:t>
            </a:r>
            <a:endParaRPr lang="ru-RU" dirty="0"/>
          </a:p>
        </p:txBody>
      </p:sp>
      <p:pic>
        <p:nvPicPr>
          <p:cNvPr id="31750" name="Picture 6" descr="https://encrypted-tbn3.gstatic.com/images?q=tbn:ANd9GcQ6lt5ryVJmEdSqoYU-yPwNNQ5bgvtlK6O7-oaVpp4Ir7-iUAdR1A"/>
          <p:cNvPicPr>
            <a:picLocks noChangeAspect="1" noChangeArrowheads="1"/>
          </p:cNvPicPr>
          <p:nvPr/>
        </p:nvPicPr>
        <p:blipFill>
          <a:blip r:embed="rId3" cstate="print"/>
          <a:srcRect/>
          <a:stretch>
            <a:fillRect/>
          </a:stretch>
        </p:blipFill>
        <p:spPr bwMode="auto">
          <a:xfrm>
            <a:off x="3707904" y="3573016"/>
            <a:ext cx="4547412" cy="2952328"/>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1196752"/>
            <a:ext cx="7992888" cy="424731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ru-RU" dirty="0" smtClean="0"/>
              <a:t>Во время затмения (даже полного) Луна не исчезает полностью, а становится тёмно-красной. Этот факт объясняется тем, что Луна даже в фазе полного затмения продолжает освещаться. Солнечные лучи, проходящие по касательной к земной поверхности, рассеиваются в атмосфере Земли и за счёт этого рассеяния частично достигают Луны. Поскольку земная атмосфера наиболее прозрачна для лучей красно-оранжевой части спектра, именно эти лучи в большей мере достигают поверхности Луны при затмении, что и объясняет окраску лунного диска. По сути, это тот же эффект, что и оранжево-красное свечение неба у горизонта (заря) перед восходом или сразу после заката. Для оценки яркости затмения используется шкала Данжона.</a:t>
            </a:r>
          </a:p>
          <a:p>
            <a:r>
              <a:rPr lang="ru-RU" dirty="0" smtClean="0"/>
              <a:t>Вид Луны при лунном затмении</a:t>
            </a:r>
          </a:p>
          <a:p>
            <a:r>
              <a:rPr lang="ru-RU" dirty="0" smtClean="0"/>
              <a:t>Наблюдатель, находящийся на Луне, в момент полного (или частичного, если он находится на затенённой части Луны) лунного затмения видит полное солнечное затмение (</a:t>
            </a:r>
            <a:r>
              <a:rPr lang="ru-RU" dirty="0" err="1" smtClean="0"/>
              <a:t>затмение</a:t>
            </a:r>
            <a:r>
              <a:rPr lang="ru-RU" dirty="0" smtClean="0"/>
              <a:t> Солнца Землёй).</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https://encrypted-tbn0.gstatic.com/images?q=tbn:ANd9GcQxAtpDY4LEqzUgNZwfJXuuG2jqEs98v0ccTvOEEcjnYdqw9Jnd"/>
          <p:cNvPicPr>
            <a:picLocks noChangeAspect="1" noChangeArrowheads="1"/>
          </p:cNvPicPr>
          <p:nvPr/>
        </p:nvPicPr>
        <p:blipFill>
          <a:blip r:embed="rId2" cstate="print"/>
          <a:srcRect/>
          <a:stretch>
            <a:fillRect/>
          </a:stretch>
        </p:blipFill>
        <p:spPr bwMode="auto">
          <a:xfrm>
            <a:off x="683568" y="620688"/>
            <a:ext cx="4392488" cy="3290127"/>
          </a:xfrm>
          <a:prstGeom prst="rect">
            <a:avLst/>
          </a:prstGeom>
          <a:noFill/>
        </p:spPr>
      </p:pic>
      <p:pic>
        <p:nvPicPr>
          <p:cNvPr id="33798" name="Picture 6" descr="https://encrypted-tbn0.gstatic.com/images?q=tbn:ANd9GcTQqxZ9OX8gDW-bFNq2f3hoekd44dVacP85R0KcOARy6l2FvPVZ_g"/>
          <p:cNvPicPr>
            <a:picLocks noChangeAspect="1" noChangeArrowheads="1"/>
          </p:cNvPicPr>
          <p:nvPr/>
        </p:nvPicPr>
        <p:blipFill>
          <a:blip r:embed="rId3" cstate="print"/>
          <a:srcRect/>
          <a:stretch>
            <a:fillRect/>
          </a:stretch>
        </p:blipFill>
        <p:spPr bwMode="auto">
          <a:xfrm>
            <a:off x="3275856" y="2348880"/>
            <a:ext cx="4990154" cy="396044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692696"/>
            <a:ext cx="4590256" cy="2031325"/>
          </a:xfrm>
          <a:prstGeom prst="rect">
            <a:avLst/>
          </a:prstGeom>
        </p:spPr>
        <p:txBody>
          <a:bodyPr wrap="square">
            <a:spAutoFit/>
          </a:bodyPr>
          <a:lstStyle/>
          <a:p>
            <a:r>
              <a:rPr lang="ru-RU" b="1" dirty="0" smtClean="0"/>
              <a:t>Частное затмение</a:t>
            </a:r>
          </a:p>
          <a:p>
            <a:r>
              <a:rPr lang="ru-RU" dirty="0" smtClean="0"/>
              <a:t>Если Луна попадает в полную тень Земли только частично, наблюдается </a:t>
            </a:r>
            <a:r>
              <a:rPr lang="ru-RU" i="1" dirty="0" smtClean="0"/>
              <a:t>частное затмение</a:t>
            </a:r>
            <a:r>
              <a:rPr lang="ru-RU" dirty="0" smtClean="0"/>
              <a:t>. При нём часть Луны является тёмной, а часть, даже в максимальной фазе, остаётся в полутени и освещается солнечными лучами.</a:t>
            </a:r>
          </a:p>
        </p:txBody>
      </p:sp>
      <p:pic>
        <p:nvPicPr>
          <p:cNvPr id="38914" name="Picture 2" descr="https://encrypted-tbn0.gstatic.com/images?q=tbn:ANd9GcQibHxt3_IYc8btfD08oJfGG18KzL-GPQOjlXgT9EOQRWDu8oxNOA"/>
          <p:cNvPicPr>
            <a:picLocks noChangeAspect="1" noChangeArrowheads="1"/>
          </p:cNvPicPr>
          <p:nvPr/>
        </p:nvPicPr>
        <p:blipFill>
          <a:blip r:embed="rId3" cstate="print"/>
          <a:srcRect/>
          <a:stretch>
            <a:fillRect/>
          </a:stretch>
        </p:blipFill>
        <p:spPr bwMode="auto">
          <a:xfrm>
            <a:off x="4355976" y="2492896"/>
            <a:ext cx="3950811" cy="2736304"/>
          </a:xfrm>
          <a:prstGeom prst="rect">
            <a:avLst/>
          </a:prstGeom>
          <a:noFill/>
        </p:spPr>
      </p:pic>
      <p:pic>
        <p:nvPicPr>
          <p:cNvPr id="38916" name="Picture 4" descr="https://encrypted-tbn1.gstatic.com/images?q=tbn:ANd9GcR3nduyFIy-mJzkSaIX5nsj4cPt8RvH80L25of19Ok8RUhk5GZu"/>
          <p:cNvPicPr>
            <a:picLocks noChangeAspect="1" noChangeArrowheads="1"/>
          </p:cNvPicPr>
          <p:nvPr/>
        </p:nvPicPr>
        <p:blipFill>
          <a:blip r:embed="rId4" cstate="print"/>
          <a:srcRect/>
          <a:stretch>
            <a:fillRect/>
          </a:stretch>
        </p:blipFill>
        <p:spPr bwMode="auto">
          <a:xfrm>
            <a:off x="1691680" y="4077072"/>
            <a:ext cx="3570886" cy="2376264"/>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404664"/>
            <a:ext cx="7776864" cy="2585323"/>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ru-RU" b="1" dirty="0" smtClean="0"/>
              <a:t>Полутеневое затмение</a:t>
            </a:r>
          </a:p>
          <a:p>
            <a:r>
              <a:rPr lang="ru-RU" dirty="0" smtClean="0"/>
              <a:t>Вокруг конуса тени Земли имеется полутень — область пространства, в которой Земля заслоняет Солнце лишь частично. Если Луна проходит область полутени, но не входит в тень, происходит </a:t>
            </a:r>
            <a:r>
              <a:rPr lang="ru-RU" i="1" dirty="0" smtClean="0"/>
              <a:t>полутеневое затмение</a:t>
            </a:r>
            <a:r>
              <a:rPr lang="ru-RU" dirty="0" smtClean="0"/>
              <a:t>. При нём яркость Луны уменьшается, но незначительно: такое уменьшение практически незаметно невооружённым глазом и фиксируется только приборами. Лишь когда Луна в полутеневом затмении проходит вблизи конуса полной тени, при ясном небе можно заметить незначительное потемнение с одного края лунного диска.</a:t>
            </a:r>
          </a:p>
        </p:txBody>
      </p:sp>
      <p:pic>
        <p:nvPicPr>
          <p:cNvPr id="40964" name="Picture 4" descr="https://encrypted-tbn0.gstatic.com/images?q=tbn:ANd9GcSG_BnXSgD2gxXWyB-8OTHU-9oONJqcWcOIHya8cY0N651CyCxu"/>
          <p:cNvPicPr>
            <a:picLocks noChangeAspect="1" noChangeArrowheads="1"/>
          </p:cNvPicPr>
          <p:nvPr/>
        </p:nvPicPr>
        <p:blipFill>
          <a:blip r:embed="rId3" cstate="print"/>
          <a:srcRect/>
          <a:stretch>
            <a:fillRect/>
          </a:stretch>
        </p:blipFill>
        <p:spPr bwMode="auto">
          <a:xfrm>
            <a:off x="4355976" y="3140968"/>
            <a:ext cx="3816424" cy="3312368"/>
          </a:xfrm>
          <a:prstGeom prst="rect">
            <a:avLst/>
          </a:prstGeom>
          <a:noFill/>
        </p:spPr>
      </p:pic>
      <p:pic>
        <p:nvPicPr>
          <p:cNvPr id="40968" name="Picture 8" descr="https://encrypted-tbn3.gstatic.com/images?q=tbn:ANd9GcRq1n9ZXz7uYcOE2zpPek4yA6YeMFR49GFY5X9BtwuNA6NBX5X1"/>
          <p:cNvPicPr>
            <a:picLocks noChangeAspect="1" noChangeArrowheads="1"/>
          </p:cNvPicPr>
          <p:nvPr/>
        </p:nvPicPr>
        <p:blipFill>
          <a:blip r:embed="rId4" cstate="print"/>
          <a:srcRect/>
          <a:stretch>
            <a:fillRect/>
          </a:stretch>
        </p:blipFill>
        <p:spPr bwMode="auto">
          <a:xfrm>
            <a:off x="611560" y="3140968"/>
            <a:ext cx="3600400" cy="3168352"/>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6" name="Picture 8" descr="https://encrypted-tbn1.gstatic.com/images?q=tbn:ANd9GcR0Oljob6e1fk5LECSOnYc9Da09se6gB2gjYiOsJnQLorCOCG6Eow"/>
          <p:cNvPicPr>
            <a:picLocks noChangeAspect="1" noChangeArrowheads="1"/>
          </p:cNvPicPr>
          <p:nvPr/>
        </p:nvPicPr>
        <p:blipFill>
          <a:blip r:embed="rId2" cstate="print"/>
          <a:srcRect/>
          <a:stretch>
            <a:fillRect/>
          </a:stretch>
        </p:blipFill>
        <p:spPr bwMode="auto">
          <a:xfrm>
            <a:off x="2627784" y="1556792"/>
            <a:ext cx="6120680" cy="4932685"/>
          </a:xfrm>
          <a:prstGeom prst="rect">
            <a:avLst/>
          </a:prstGeom>
          <a:noFill/>
        </p:spPr>
      </p:pic>
      <p:pic>
        <p:nvPicPr>
          <p:cNvPr id="43018" name="Picture 10" descr="https://encrypted-tbn2.gstatic.com/images?q=tbn:ANd9GcTAZNDKo2bEgGHZFVAR3jyfu8cXlgcNbP-0XDKk80Pdc3Ry_0aeuA"/>
          <p:cNvPicPr>
            <a:picLocks noChangeAspect="1" noChangeArrowheads="1"/>
          </p:cNvPicPr>
          <p:nvPr/>
        </p:nvPicPr>
        <p:blipFill>
          <a:blip r:embed="rId3" cstate="print"/>
          <a:srcRect/>
          <a:stretch>
            <a:fillRect/>
          </a:stretch>
        </p:blipFill>
        <p:spPr bwMode="auto">
          <a:xfrm>
            <a:off x="467544" y="332656"/>
            <a:ext cx="2592288" cy="201622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flipH="1">
            <a:off x="1475656" y="764704"/>
            <a:ext cx="5616624" cy="646331"/>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ru-RU" sz="3600" b="1" dirty="0" smtClean="0"/>
              <a:t>Солнечное затмение</a:t>
            </a:r>
            <a:endParaRPr lang="ru-RU" sz="3600" b="1" dirty="0"/>
          </a:p>
        </p:txBody>
      </p:sp>
      <p:sp>
        <p:nvSpPr>
          <p:cNvPr id="3" name="TextBox 2"/>
          <p:cNvSpPr txBox="1"/>
          <p:nvPr/>
        </p:nvSpPr>
        <p:spPr>
          <a:xfrm>
            <a:off x="1043608" y="1844824"/>
            <a:ext cx="5616624" cy="3139321"/>
          </a:xfrm>
          <a:prstGeom prst="rect">
            <a:avLst/>
          </a:prstGeom>
          <a:noFill/>
        </p:spPr>
        <p:txBody>
          <a:bodyPr wrap="square" rtlCol="0">
            <a:spAutoFit/>
          </a:bodyPr>
          <a:lstStyle/>
          <a:p>
            <a:r>
              <a:rPr lang="ru-RU" b="1" dirty="0" smtClean="0"/>
              <a:t>Солнечное затмение</a:t>
            </a:r>
            <a:r>
              <a:rPr lang="ru-RU" dirty="0" smtClean="0"/>
              <a:t> — астрономическое явление, которое заключается в том, что </a:t>
            </a:r>
            <a:r>
              <a:rPr lang="ru-RU" dirty="0" smtClean="0">
                <a:hlinkClick r:id="rId2" tooltip="Луна"/>
              </a:rPr>
              <a:t>Луна</a:t>
            </a:r>
            <a:r>
              <a:rPr lang="ru-RU" dirty="0" smtClean="0"/>
              <a:t> закрывает (затмевает) полностью или частично </a:t>
            </a:r>
            <a:r>
              <a:rPr lang="ru-RU" dirty="0" smtClean="0">
                <a:hlinkClick r:id="rId3" tooltip="Солнце"/>
              </a:rPr>
              <a:t>Солнце</a:t>
            </a:r>
            <a:r>
              <a:rPr lang="ru-RU" dirty="0" smtClean="0"/>
              <a:t> от наблюдателя на Земле. Солнечное затмение возможно только в </a:t>
            </a:r>
            <a:r>
              <a:rPr lang="ru-RU" dirty="0" smtClean="0">
                <a:hlinkClick r:id="rId4" tooltip="Новолуние"/>
              </a:rPr>
              <a:t>новолуние</a:t>
            </a:r>
            <a:r>
              <a:rPr lang="ru-RU" dirty="0" smtClean="0"/>
              <a:t>, когда сторона Луны, обращенная к Земле, не освещена, и сама Луна не видна. Затмения возможны, только если новолуние происходит вблизи одного из двух </a:t>
            </a:r>
            <a:r>
              <a:rPr lang="ru-RU" dirty="0" smtClean="0">
                <a:hlinkClick r:id="rId5" tooltip="Узлы Луны"/>
              </a:rPr>
              <a:t>лунных узлов</a:t>
            </a:r>
            <a:r>
              <a:rPr lang="ru-RU" dirty="0" smtClean="0"/>
              <a:t> (точки пересечения видимых орбит Луны и Солнца), не далее чем примерно в 12 градусах от одного из них.</a:t>
            </a:r>
            <a:endParaRPr lang="ru-RU" dirty="0"/>
          </a:p>
        </p:txBody>
      </p:sp>
      <p:pic>
        <p:nvPicPr>
          <p:cNvPr id="1028" name="Picture 4" descr="http://upload.wikimedia.org/wikipedia/commons/thumb/1/1c/Solar_eclipse_1999_4_NR.jpg/220px-Solar_eclipse_1999_4_NR.jpg"/>
          <p:cNvPicPr>
            <a:picLocks noChangeAspect="1" noChangeArrowheads="1"/>
          </p:cNvPicPr>
          <p:nvPr/>
        </p:nvPicPr>
        <p:blipFill>
          <a:blip r:embed="rId6" cstate="print"/>
          <a:srcRect/>
          <a:stretch>
            <a:fillRect/>
          </a:stretch>
        </p:blipFill>
        <p:spPr bwMode="auto">
          <a:xfrm>
            <a:off x="6372200" y="3789040"/>
            <a:ext cx="2095500" cy="2066925"/>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6" name="Picture 4" descr="http://www.yaplakal.com/pics/pics_original/8/9/5/844598.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548680"/>
            <a:ext cx="4572000" cy="4524315"/>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r>
              <a:rPr lang="ru-RU" b="1" dirty="0" smtClean="0"/>
              <a:t>Периодичность</a:t>
            </a:r>
          </a:p>
          <a:p>
            <a:r>
              <a:rPr lang="ru-RU" dirty="0" smtClean="0"/>
              <a:t>Каждый год происходят как минимум два лунных затмения, однако в связи с несовпадением плоскостей лунной и земной орбит, их фазы отличаются. Затмения повторяются в прежнем порядке каждые 6585⅓ дней (или 18 лет 11 дней и ~8 часов — период, называемый сарос); зная, где и когда наблюдалось полное лунное затмение, можно точно определить время последующих и предыдущих затмений, хорошо просматриваемых в этой местности. Эта цикличность часто помогает точно датировать события, описываемые в исторических летописях.</a:t>
            </a:r>
            <a:endParaRPr lang="ru-RU" dirty="0"/>
          </a:p>
        </p:txBody>
      </p:sp>
      <p:pic>
        <p:nvPicPr>
          <p:cNvPr id="46082" name="Picture 2" descr="https://encrypted-tbn0.gstatic.com/images?q=tbn:ANd9GcSNOoabS--P5BOhKfS8CyTVCtoSXKNjE6e_omVi3O4QqDwLSnVOlg"/>
          <p:cNvPicPr>
            <a:picLocks noChangeAspect="1" noChangeArrowheads="1"/>
          </p:cNvPicPr>
          <p:nvPr/>
        </p:nvPicPr>
        <p:blipFill>
          <a:blip r:embed="rId3" cstate="print"/>
          <a:srcRect/>
          <a:stretch>
            <a:fillRect/>
          </a:stretch>
        </p:blipFill>
        <p:spPr bwMode="auto">
          <a:xfrm>
            <a:off x="5436096" y="4005064"/>
            <a:ext cx="3312368" cy="2351907"/>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548680"/>
            <a:ext cx="7992888" cy="2862322"/>
          </a:xfrm>
          <a:prstGeom prst="rect">
            <a:avLst/>
          </a:prstGeom>
          <a:noFill/>
        </p:spPr>
        <p:txBody>
          <a:bodyPr wrap="square" rtlCol="0">
            <a:spAutoFit/>
          </a:bodyPr>
          <a:lstStyle/>
          <a:p>
            <a:r>
              <a:rPr lang="ru-RU" dirty="0" smtClean="0"/>
              <a:t>Тень Луны на земной поверхности не превышает в диаметре 270 км, поэтому солнечное затмение наблюдается только в узкой полосе на пути тени. Поскольку Луна обращается по эллиптической орбите, расстояние между Землёй и Луной в момент затмения может быть различным, соответственно, диаметр пятна лунной тени на поверхности Земли может варьироваться в широких пределах от максимального до нуля (когда вершина конуса лунной тени не достигает поверхности Земли). Если наблюдатель находится в полосе тени, он видит </a:t>
            </a:r>
            <a:r>
              <a:rPr lang="ru-RU" i="1" dirty="0" smtClean="0"/>
              <a:t>полное солнечное затмение</a:t>
            </a:r>
            <a:r>
              <a:rPr lang="ru-RU" dirty="0" smtClean="0"/>
              <a:t> при котором Луна полностью скрывает Солнце, небо темнеет, и на нём могут появиться планеты и яркие звёзды.</a:t>
            </a:r>
            <a:endParaRPr lang="ru-RU" dirty="0"/>
          </a:p>
        </p:txBody>
      </p:sp>
      <p:pic>
        <p:nvPicPr>
          <p:cNvPr id="15362" name="Picture 2" descr="http://upload.wikimedia.org/wikipedia/commons/4/4f/Eclipse_anular.gif"/>
          <p:cNvPicPr>
            <a:picLocks noChangeAspect="1" noChangeArrowheads="1" noCrop="1"/>
          </p:cNvPicPr>
          <p:nvPr/>
        </p:nvPicPr>
        <p:blipFill>
          <a:blip r:embed="rId2" cstate="print"/>
          <a:srcRect/>
          <a:stretch>
            <a:fillRect/>
          </a:stretch>
        </p:blipFill>
        <p:spPr bwMode="auto">
          <a:xfrm>
            <a:off x="971600" y="3717032"/>
            <a:ext cx="1584176" cy="1584176"/>
          </a:xfrm>
          <a:prstGeom prst="rect">
            <a:avLst/>
          </a:prstGeom>
          <a:noFill/>
        </p:spPr>
      </p:pic>
      <p:pic>
        <p:nvPicPr>
          <p:cNvPr id="15364" name="Picture 4" descr="http://upload.wikimedia.org/wikipedia/commons/thumb/4/42/Eclipse_fromISS_2006-03-29.jpg/220px-Eclipse_fromISS_2006-03-29.jpg"/>
          <p:cNvPicPr>
            <a:picLocks noChangeAspect="1" noChangeArrowheads="1"/>
          </p:cNvPicPr>
          <p:nvPr/>
        </p:nvPicPr>
        <p:blipFill>
          <a:blip r:embed="rId3" cstate="print"/>
          <a:srcRect/>
          <a:stretch>
            <a:fillRect/>
          </a:stretch>
        </p:blipFill>
        <p:spPr bwMode="auto">
          <a:xfrm>
            <a:off x="3418886" y="3501008"/>
            <a:ext cx="3363659" cy="2232248"/>
          </a:xfrm>
          <a:prstGeom prst="rect">
            <a:avLst/>
          </a:prstGeom>
          <a:noFill/>
        </p:spPr>
      </p:pic>
      <p:sp>
        <p:nvSpPr>
          <p:cNvPr id="5" name="TextBox 4"/>
          <p:cNvSpPr txBox="1"/>
          <p:nvPr/>
        </p:nvSpPr>
        <p:spPr>
          <a:xfrm>
            <a:off x="7092280" y="4077072"/>
            <a:ext cx="1656184" cy="230832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ru-RU" dirty="0" smtClean="0"/>
              <a:t>Тень от Луны на Земле во время затмения, фотография с </a:t>
            </a:r>
            <a:r>
              <a:rPr lang="ru-RU" dirty="0" smtClean="0">
                <a:hlinkClick r:id="rId4" tooltip="МКС"/>
              </a:rPr>
              <a:t>МКС</a:t>
            </a:r>
            <a:r>
              <a:rPr lang="ru-RU" dirty="0" smtClean="0"/>
              <a:t>. На фото видны Кипр и Турция.</a:t>
            </a:r>
            <a:endParaRPr lang="ru-RU" dirty="0"/>
          </a:p>
        </p:txBody>
      </p:sp>
      <p:sp>
        <p:nvSpPr>
          <p:cNvPr id="6" name="Стрелка влево 5"/>
          <p:cNvSpPr/>
          <p:nvPr/>
        </p:nvSpPr>
        <p:spPr>
          <a:xfrm rot="21174622">
            <a:off x="6817304" y="3640967"/>
            <a:ext cx="1118516" cy="28085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548680"/>
            <a:ext cx="7200800" cy="5078313"/>
          </a:xfrm>
          <a:prstGeom prst="rect">
            <a:avLst/>
          </a:prstGeom>
          <a:noFill/>
        </p:spPr>
        <p:txBody>
          <a:bodyPr wrap="square" rtlCol="0">
            <a:spAutoFit/>
          </a:bodyPr>
          <a:lstStyle/>
          <a:p>
            <a:r>
              <a:rPr lang="ru-RU" dirty="0" smtClean="0"/>
              <a:t>Полнота солнечного затмения также выражается фазой </a:t>
            </a:r>
            <a:r>
              <a:rPr lang="ru-RU" b="1" i="1" dirty="0" smtClean="0"/>
              <a:t>Φ</a:t>
            </a:r>
            <a:r>
              <a:rPr lang="ru-RU" dirty="0" smtClean="0"/>
              <a:t>. Максимальная фаза частного затмения обычно выражается в сотых долях от единицы, где 1 — полная фаза затмения. Полная фаза может быть и больше единицы, например 1,01, если диаметр видимого лунного диска больше диаметра видимого солнечного диска. Частные фазы имеют значение меньше 1. На краю лунной полутени фаза равна 0.</a:t>
            </a:r>
          </a:p>
          <a:p>
            <a:r>
              <a:rPr lang="ru-RU" dirty="0" smtClean="0"/>
              <a:t>Момент, когда передний/задний край диска Луны касается края Солнца, называется </a:t>
            </a:r>
            <a:r>
              <a:rPr lang="ru-RU" i="1" dirty="0" smtClean="0"/>
              <a:t>касанием</a:t>
            </a:r>
            <a:r>
              <a:rPr lang="ru-RU" dirty="0" smtClean="0"/>
              <a:t>. Первое касание — момент, когда Луна вступает на диск Солнца (начало затмения, его частной фазы). Последнее касание (четвертое в случае полного затмения) — это последний момент затмения, когда луна сходит с диска Солнца. В случае полного затмения, второе касание — момент, когда передняя часть Луны, пройдя по всему Солнцу, начинает выходить с диска. Полное солнечное затмение происходит между вторым и третьим касаниями. Через 600 миллионов лет приливное торможение отдалит Луну от Земли настолько, что полное солнечное затмение станет невозможно</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4" name="Picture 4" descr="https://encrypted-tbn0.gstatic.com/images?q=tbn:ANd9GcTNsYmH-ucR2paKUkV90RM-8y3GcNJH2maXE8An75Hb89J_AA3V-A"/>
          <p:cNvPicPr>
            <a:picLocks noChangeAspect="1" noChangeArrowheads="1"/>
          </p:cNvPicPr>
          <p:nvPr/>
        </p:nvPicPr>
        <p:blipFill>
          <a:blip r:embed="rId2" cstate="print"/>
          <a:srcRect/>
          <a:stretch>
            <a:fillRect/>
          </a:stretch>
        </p:blipFill>
        <p:spPr bwMode="auto">
          <a:xfrm>
            <a:off x="467544" y="620688"/>
            <a:ext cx="4932548" cy="3312368"/>
          </a:xfrm>
          <a:prstGeom prst="rect">
            <a:avLst/>
          </a:prstGeom>
          <a:noFill/>
        </p:spPr>
      </p:pic>
      <p:pic>
        <p:nvPicPr>
          <p:cNvPr id="20486" name="Picture 6" descr="https://encrypted-tbn0.gstatic.com/images?q=tbn:ANd9GcRmDEssLXw00dXliQTly1kPGL6yZxrw37-YI32H4IdyuMQNgUMfPg"/>
          <p:cNvPicPr>
            <a:picLocks noChangeAspect="1" noChangeArrowheads="1"/>
          </p:cNvPicPr>
          <p:nvPr/>
        </p:nvPicPr>
        <p:blipFill>
          <a:blip r:embed="rId3" cstate="print"/>
          <a:srcRect/>
          <a:stretch>
            <a:fillRect/>
          </a:stretch>
        </p:blipFill>
        <p:spPr bwMode="auto">
          <a:xfrm>
            <a:off x="4139952" y="1628800"/>
            <a:ext cx="4536504" cy="4556756"/>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548680"/>
            <a:ext cx="7200800" cy="4247317"/>
          </a:xfrm>
          <a:prstGeom prst="rect">
            <a:avLst/>
          </a:prstGeom>
          <a:noFill/>
        </p:spPr>
        <p:txBody>
          <a:bodyPr wrap="square" rtlCol="0">
            <a:spAutoFit/>
          </a:bodyPr>
          <a:lstStyle/>
          <a:p>
            <a:r>
              <a:rPr lang="ru-RU" dirty="0" smtClean="0"/>
              <a:t>Вокруг скрытого Луной солнечного диска можно наблюдать солнечную корону, которая при обычном ярком свете Солнца не видна. При наблюдении затмения неподвижным наземным наблюдателем полная фаза длится не более нескольких минут. Минимальная скорость движения лунной тени по земной поверхности составляет чуть более 1 км/с. Во время полного солнечного затмения космонавты, находящиеся на орбите, могут наблюдать на поверхности Земли бегущую тень от Луны.</a:t>
            </a:r>
          </a:p>
          <a:p>
            <a:r>
              <a:rPr lang="ru-RU" dirty="0" smtClean="0"/>
              <a:t>Наблюдатели, находящиеся вблизи полосы полного затмения, могут видеть его как </a:t>
            </a:r>
            <a:r>
              <a:rPr lang="ru-RU" i="1" dirty="0" smtClean="0"/>
              <a:t>частное солнечное затмение</a:t>
            </a:r>
            <a:r>
              <a:rPr lang="ru-RU" dirty="0" smtClean="0"/>
              <a:t>. При частном затмении Луна проходит по диску Солнца не точно по центру, скрывая только его часть. При этом небо темнеет гораздо слабее, чем при полном затмении, звёзды не появляются. Частное затмение может наблюдаться на расстоянии порядка двух тысяч километров от зоны полного затмения.</a:t>
            </a:r>
            <a:endParaRPr lang="ru-RU" dirty="0"/>
          </a:p>
        </p:txBody>
      </p:sp>
      <p:pic>
        <p:nvPicPr>
          <p:cNvPr id="16386" name="Picture 2" descr="https://encrypted-tbn3.gstatic.com/images?q=tbn:ANd9GcR4y2F8_cQd-pvNXOs5sDs6FpWLKd03I-eVEJ2qAth1dfu5uHsu"/>
          <p:cNvPicPr>
            <a:picLocks noChangeAspect="1" noChangeArrowheads="1"/>
          </p:cNvPicPr>
          <p:nvPr/>
        </p:nvPicPr>
        <p:blipFill>
          <a:blip r:embed="rId2" cstate="print"/>
          <a:srcRect/>
          <a:stretch>
            <a:fillRect/>
          </a:stretch>
        </p:blipFill>
        <p:spPr bwMode="auto">
          <a:xfrm>
            <a:off x="5220072" y="4581128"/>
            <a:ext cx="2466975" cy="1847851"/>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upload.wikimedia.org/wikipedia/commons/thumb/a/a9/Full-rus.svg/400px-Full-rus.svg.png"/>
          <p:cNvPicPr>
            <a:picLocks noChangeAspect="1" noChangeArrowheads="1"/>
          </p:cNvPicPr>
          <p:nvPr/>
        </p:nvPicPr>
        <p:blipFill>
          <a:blip r:embed="rId2" cstate="print"/>
          <a:srcRect/>
          <a:stretch>
            <a:fillRect/>
          </a:stretch>
        </p:blipFill>
        <p:spPr bwMode="auto">
          <a:xfrm>
            <a:off x="971600" y="404664"/>
            <a:ext cx="6408712" cy="2232248"/>
          </a:xfrm>
          <a:prstGeom prst="rect">
            <a:avLst/>
          </a:prstGeom>
          <a:noFill/>
        </p:spPr>
      </p:pic>
      <p:sp>
        <p:nvSpPr>
          <p:cNvPr id="3" name="TextBox 2"/>
          <p:cNvSpPr txBox="1"/>
          <p:nvPr/>
        </p:nvSpPr>
        <p:spPr>
          <a:xfrm>
            <a:off x="1259632" y="2996952"/>
            <a:ext cx="6264696"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ru-RU" dirty="0" smtClean="0"/>
              <a:t>Схема полного солнечного затмения.</a:t>
            </a:r>
            <a:endParaRPr lang="ru-RU" dirty="0"/>
          </a:p>
        </p:txBody>
      </p:sp>
      <p:sp>
        <p:nvSpPr>
          <p:cNvPr id="4" name="Стрелка вверх 3"/>
          <p:cNvSpPr/>
          <p:nvPr/>
        </p:nvSpPr>
        <p:spPr>
          <a:xfrm>
            <a:off x="3419872" y="2276872"/>
            <a:ext cx="576064" cy="43204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7412" name="Picture 4" descr="http://upload.wikimedia.org/wikipedia/commons/thumb/d/de/Annular-rus.svg/400px-Annular-rus.svg.png"/>
          <p:cNvPicPr>
            <a:picLocks noChangeAspect="1" noChangeArrowheads="1"/>
          </p:cNvPicPr>
          <p:nvPr/>
        </p:nvPicPr>
        <p:blipFill>
          <a:blip r:embed="rId3" cstate="print"/>
          <a:srcRect/>
          <a:stretch>
            <a:fillRect/>
          </a:stretch>
        </p:blipFill>
        <p:spPr bwMode="auto">
          <a:xfrm>
            <a:off x="971599" y="3501010"/>
            <a:ext cx="7056785" cy="1940618"/>
          </a:xfrm>
          <a:prstGeom prst="rect">
            <a:avLst/>
          </a:prstGeom>
          <a:noFill/>
        </p:spPr>
      </p:pic>
      <p:sp>
        <p:nvSpPr>
          <p:cNvPr id="6" name="TextBox 5"/>
          <p:cNvSpPr txBox="1"/>
          <p:nvPr/>
        </p:nvSpPr>
        <p:spPr>
          <a:xfrm>
            <a:off x="1691680" y="5805264"/>
            <a:ext cx="6120680"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ru-RU" dirty="0" smtClean="0"/>
              <a:t>Схема кольцеобразного солнечного затмения.</a:t>
            </a:r>
            <a:endParaRPr lang="ru-RU" dirty="0"/>
          </a:p>
        </p:txBody>
      </p:sp>
      <p:sp>
        <p:nvSpPr>
          <p:cNvPr id="7" name="Стрелка вверх 6"/>
          <p:cNvSpPr/>
          <p:nvPr/>
        </p:nvSpPr>
        <p:spPr>
          <a:xfrm>
            <a:off x="3995936" y="5373216"/>
            <a:ext cx="432048" cy="36004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188640"/>
            <a:ext cx="8064896" cy="3970318"/>
          </a:xfrm>
          <a:prstGeom prst="rect">
            <a:avLst/>
          </a:prstGeom>
          <a:noFill/>
        </p:spPr>
        <p:txBody>
          <a:bodyPr wrap="square" rtlCol="0">
            <a:spAutoFit/>
          </a:bodyPr>
          <a:lstStyle/>
          <a:p>
            <a:r>
              <a:rPr lang="ru-RU" b="1" dirty="0" smtClean="0"/>
              <a:t>Частота солнечных затмений</a:t>
            </a:r>
          </a:p>
          <a:p>
            <a:r>
              <a:rPr lang="ru-RU" dirty="0" smtClean="0"/>
              <a:t>В год на Земле может происходить от 2 до 5 солнечных затмений, из которых не более двух — полные или кольцеобразные. В среднем за сто лет происходит 237 солнечных затмений, из которых 160 — частные, 63 — полные, 14 — кольцеобразные</a:t>
            </a:r>
            <a:r>
              <a:rPr lang="ru-RU" baseline="30000" dirty="0" smtClean="0">
                <a:hlinkClick r:id="rId2"/>
              </a:rPr>
              <a:t>[2]</a:t>
            </a:r>
            <a:r>
              <a:rPr lang="ru-RU" dirty="0" smtClean="0"/>
              <a:t>. В определённой точке земной поверхности затмения в большой фазе происходят достаточно редко, ещё реже наблюдаются полные солнечные затмения. Так, на территории Москвы с XI по XVIII века можно было наблюдать 159 солнечных затмений с фазой больше 0,5, из которых всего 3 полных (11 августа 1124, 20 марта 1140 и 7 июня 1415)</a:t>
            </a:r>
            <a:r>
              <a:rPr lang="ru-RU" baseline="30000" dirty="0" smtClean="0">
                <a:hlinkClick r:id="rId2"/>
              </a:rPr>
              <a:t>[3]</a:t>
            </a:r>
            <a:r>
              <a:rPr lang="ru-RU" dirty="0" smtClean="0"/>
              <a:t>. Ещё одно полное солнечное затмение произошло 19 августа 1887 года. Кольцеобразное затмение можно было наблюдать в Москве 26 апреля 1827 года. Очень сильное затмение с фазой 0,96 произошло 9 июля 1945 года. Следующее полное солнечное затмение ожидается в Москве лишь 16 октября 2126 года.</a:t>
            </a:r>
            <a:endParaRPr lang="ru-RU" dirty="0"/>
          </a:p>
        </p:txBody>
      </p:sp>
      <p:pic>
        <p:nvPicPr>
          <p:cNvPr id="18436" name="Picture 4" descr="https://encrypted-tbn2.gstatic.com/images?q=tbn:ANd9GcRyxroI6vPwS-4n8SxwPjMTAwmdr0PwU2jONK_c-4t3Hwrpm5ym"/>
          <p:cNvPicPr>
            <a:picLocks noChangeAspect="1" noChangeArrowheads="1"/>
          </p:cNvPicPr>
          <p:nvPr/>
        </p:nvPicPr>
        <p:blipFill>
          <a:blip r:embed="rId3" cstate="print"/>
          <a:srcRect/>
          <a:stretch>
            <a:fillRect/>
          </a:stretch>
        </p:blipFill>
        <p:spPr bwMode="auto">
          <a:xfrm>
            <a:off x="5220072" y="4221088"/>
            <a:ext cx="2505075" cy="181927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http://upload.wikimedia.org/wikipedia/commons/thumb/4/4d/Nils_van_der_Burg_-_eclipse_and_pin-hole_%28by-sa%29.jpg/250px-Nils_van_der_Burg_-_eclipse_and_pin-hole_%28by-sa%29.jpg"/>
          <p:cNvPicPr>
            <a:picLocks noChangeAspect="1" noChangeArrowheads="1"/>
          </p:cNvPicPr>
          <p:nvPr/>
        </p:nvPicPr>
        <p:blipFill>
          <a:blip r:embed="rId2" cstate="print"/>
          <a:srcRect/>
          <a:stretch>
            <a:fillRect/>
          </a:stretch>
        </p:blipFill>
        <p:spPr bwMode="auto">
          <a:xfrm>
            <a:off x="1691680" y="260648"/>
            <a:ext cx="5184576" cy="3816424"/>
          </a:xfrm>
          <a:prstGeom prst="rect">
            <a:avLst/>
          </a:prstGeom>
          <a:noFill/>
        </p:spPr>
      </p:pic>
      <p:sp>
        <p:nvSpPr>
          <p:cNvPr id="3" name="TextBox 2"/>
          <p:cNvSpPr txBox="1"/>
          <p:nvPr/>
        </p:nvSpPr>
        <p:spPr>
          <a:xfrm>
            <a:off x="1129353" y="4419600"/>
            <a:ext cx="7219528" cy="193899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ru-RU" sz="2400" dirty="0" smtClean="0"/>
              <a:t>Многочисленные отображения солнечного затмения на земле в тени листвы деревьев, получившиеся ввиду эффекта камеры-обскуры, создаваемого светом, проходящим через маленькие зазоры между листьями.</a:t>
            </a:r>
            <a:endParaRPr lang="ru-RU"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Базова">
  <a:themeElements>
    <a:clrScheme name="Кути">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Базова">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Базова">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76</TotalTime>
  <Words>783</Words>
  <Application>Microsoft Office PowerPoint</Application>
  <PresentationFormat>Екран (4:3)</PresentationFormat>
  <Paragraphs>51</Paragraphs>
  <Slides>21</Slides>
  <Notes>5</Notes>
  <HiddenSlides>0</HiddenSlides>
  <MMClips>0</MMClips>
  <ScaleCrop>false</ScaleCrop>
  <HeadingPairs>
    <vt:vector size="4" baseType="variant">
      <vt:variant>
        <vt:lpstr>Тема</vt:lpstr>
      </vt:variant>
      <vt:variant>
        <vt:i4>1</vt:i4>
      </vt:variant>
      <vt:variant>
        <vt:lpstr>Заголовки слайдів</vt:lpstr>
      </vt:variant>
      <vt:variant>
        <vt:i4>21</vt:i4>
      </vt:variant>
    </vt:vector>
  </HeadingPairs>
  <TitlesOfParts>
    <vt:vector size="22" baseType="lpstr">
      <vt:lpstr>Базова</vt:lpstr>
      <vt:lpstr>Солнечное и лунное затмения</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vt:lpstr>
      <vt:lpstr>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Солнечное и лунное затмения.</dc:title>
  <dc:creator>Inna Manchak</dc:creator>
  <cp:lastModifiedBy>Inna Manchak</cp:lastModifiedBy>
  <cp:revision>11</cp:revision>
  <dcterms:created xsi:type="dcterms:W3CDTF">2013-04-25T14:55:04Z</dcterms:created>
  <dcterms:modified xsi:type="dcterms:W3CDTF">2018-09-19T09:31:58Z</dcterms:modified>
</cp:coreProperties>
</file>