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7" r:id="rId2"/>
    <p:sldId id="285" r:id="rId3"/>
    <p:sldId id="260" r:id="rId4"/>
    <p:sldId id="286" r:id="rId5"/>
    <p:sldId id="270" r:id="rId6"/>
    <p:sldId id="265" r:id="rId7"/>
    <p:sldId id="309" r:id="rId8"/>
    <p:sldId id="310" r:id="rId9"/>
    <p:sldId id="269" r:id="rId10"/>
    <p:sldId id="321" r:id="rId11"/>
    <p:sldId id="311" r:id="rId12"/>
    <p:sldId id="277" r:id="rId13"/>
    <p:sldId id="278" r:id="rId14"/>
    <p:sldId id="294" r:id="rId15"/>
    <p:sldId id="296" r:id="rId16"/>
    <p:sldId id="298" r:id="rId17"/>
    <p:sldId id="301" r:id="rId18"/>
    <p:sldId id="302" r:id="rId19"/>
    <p:sldId id="325" r:id="rId20"/>
    <p:sldId id="315" r:id="rId21"/>
    <p:sldId id="316" r:id="rId22"/>
    <p:sldId id="31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000000"/>
    <a:srgbClr val="CC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76" autoAdjust="0"/>
    <p:restoredTop sz="94660"/>
  </p:normalViewPr>
  <p:slideViewPr>
    <p:cSldViewPr>
      <p:cViewPr varScale="1">
        <p:scale>
          <a:sx n="70" d="100"/>
          <a:sy n="70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Полилиния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Полилиния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Полилиния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Полилиния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Полилиния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Полилиния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Полилиния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Полилиния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Полилиния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Полилиния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Полилиния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Полилиния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Полилиния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Полилиния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Полилиния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Полилиния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олилиния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Полилиния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олилиния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Полилиния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Полилиния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Полилиния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Полилиния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Полилиния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Полилиния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Полилиния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Полилиния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Полилиния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Полилиния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Полилиния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Полилиния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Полилиния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Полилиния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Полилиния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Группа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Полилиния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Полилиния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4794" name="Прямоуг.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4795" name="Прямоуг.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4" name="Прямоуг. 4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Прямоуг.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Прямоуг.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7749A-EE5A-4C61-9494-9C295EE21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AC12D-9B84-4114-9B4E-7C41A5AE2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8B1FB-74E4-4099-A5F4-FD6D6A24F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A622A-3A35-4E03-8C86-4F79DDCD4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Прямоуг.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A2C32-4DC4-4813-BA2B-4F0CF4A9A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968D7-ED35-49C8-A1F4-DF7832E37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.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.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Прямоуг.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346EB-69BE-48C7-A383-9C9DA08B2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рямоуг.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Прямоуг.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B3DDA-1DD1-47CE-BA51-9516758BC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.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Прямоуг.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Прямоуг.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915FC-4E58-493D-85A0-A52D86B00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рямоуг.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AD0B3-04A8-4EE7-8ED0-B23E291A0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рямоуг.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F906-F4B1-42CD-A5EA-707F3EA5A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3731" name="Полилиния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32" name="Полилиния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33" name="Полилиния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Полилиния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35" name="Полилиния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Полилиния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Полилиния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38" name="Полилиния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Полилиния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0" name="Полилиния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Полилиния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2" name="Полилиния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Полилиния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4" name="Полилиния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45" name="Полилиния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46" name="Полилиния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Полилиния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8" name="Полилиния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Полилиния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0" name="Полилиния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51" name="Полилиния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52" name="Полилиния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Полилиния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4" name="Полилиния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55" name="Полилиния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Полилиния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7" name="Полилиния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9" name="Полилиния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9" name="Полилиния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60" name="Полилиния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61" name="Полилиния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62" name="Полилиния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63" name="Полилиния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64" name="Полилиния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65" name="Полилиния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66" name="Полилиния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Группа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3768" name="Полилиния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769" name="Полилиния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3770" name="Прямоуг.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3771" name="Прямоуг.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772" name="Прямоуг.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1A006C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73" name="Прямоуг.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1A006C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74" name="Прямоуг.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1A006C"/>
                  </a:outerShdw>
                </a:effectLst>
              </a:defRPr>
            </a:lvl1pPr>
          </a:lstStyle>
          <a:p>
            <a:pPr>
              <a:defRPr/>
            </a:pPr>
            <a:fld id="{719B3DF5-FA53-4873-84FA-E5664B954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1A006C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1A006C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1A006C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1A006C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1A006C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1A006C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1A006C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1A006C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1A006C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1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0"/>
            <a:ext cx="291623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8" descr="19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3370" y="3956050"/>
            <a:ext cx="279717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Прямоуг. 10"/>
          <p:cNvSpPr>
            <a:spLocks noGrp="1" noChangeArrowheads="1"/>
          </p:cNvSpPr>
          <p:nvPr>
            <p:ph type="title"/>
          </p:nvPr>
        </p:nvSpPr>
        <p:spPr>
          <a:xfrm>
            <a:off x="550735" y="2823369"/>
            <a:ext cx="8229600" cy="11398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ru-RU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ПРЕДМЕТ АСТРОНОМИИ</a:t>
            </a:r>
          </a:p>
        </p:txBody>
      </p:sp>
      <p:pic>
        <p:nvPicPr>
          <p:cNvPr id="3077" name="Рисунок 11" descr="2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591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12" descr="20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48163"/>
            <a:ext cx="3419475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14" descr="13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4725988"/>
            <a:ext cx="2843212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16" descr="258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75342" y="719931"/>
            <a:ext cx="25304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25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92150"/>
            <a:ext cx="3671888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4" descr="251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692150"/>
            <a:ext cx="36703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оле 5"/>
          <p:cNvSpPr txBox="1">
            <a:spLocks noChangeArrowheads="1"/>
          </p:cNvSpPr>
          <p:nvPr/>
        </p:nvSpPr>
        <p:spPr bwMode="auto">
          <a:xfrm>
            <a:off x="827088" y="3284538"/>
            <a:ext cx="3600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Созвездие Льва</a:t>
            </a:r>
          </a:p>
        </p:txBody>
      </p:sp>
      <p:sp>
        <p:nvSpPr>
          <p:cNvPr id="12293" name="Поле 6"/>
          <p:cNvSpPr txBox="1">
            <a:spLocks noChangeArrowheads="1"/>
          </p:cNvSpPr>
          <p:nvPr/>
        </p:nvSpPr>
        <p:spPr bwMode="auto">
          <a:xfrm>
            <a:off x="250825" y="0"/>
            <a:ext cx="871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FFFF00"/>
                </a:solidFill>
              </a:rPr>
              <a:t>Изображение созвездий из атласа Гевелия</a:t>
            </a:r>
          </a:p>
        </p:txBody>
      </p:sp>
      <p:sp>
        <p:nvSpPr>
          <p:cNvPr id="12294" name="Поле 8"/>
          <p:cNvSpPr txBox="1">
            <a:spLocks noChangeArrowheads="1"/>
          </p:cNvSpPr>
          <p:nvPr/>
        </p:nvSpPr>
        <p:spPr bwMode="auto">
          <a:xfrm>
            <a:off x="4859338" y="3284538"/>
            <a:ext cx="2376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Созвездие Скорпиона</a:t>
            </a:r>
          </a:p>
        </p:txBody>
      </p:sp>
      <p:pic>
        <p:nvPicPr>
          <p:cNvPr id="12295" name="Рисунок 9" descr="251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716338"/>
            <a:ext cx="3671888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Поле 10"/>
          <p:cNvSpPr txBox="1">
            <a:spLocks noChangeArrowheads="1"/>
          </p:cNvSpPr>
          <p:nvPr/>
        </p:nvSpPr>
        <p:spPr bwMode="auto">
          <a:xfrm>
            <a:off x="827088" y="6308725"/>
            <a:ext cx="2663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Созвездие Водолея</a:t>
            </a:r>
          </a:p>
        </p:txBody>
      </p:sp>
      <p:pic>
        <p:nvPicPr>
          <p:cNvPr id="12297" name="Рисунок 11" descr="251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716338"/>
            <a:ext cx="367030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Поле 12"/>
          <p:cNvSpPr txBox="1">
            <a:spLocks noChangeArrowheads="1"/>
          </p:cNvSpPr>
          <p:nvPr/>
        </p:nvSpPr>
        <p:spPr bwMode="auto">
          <a:xfrm>
            <a:off x="4859338" y="6308725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Созвездие Стрельца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7" descr="0202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417671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8" descr="020202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836613"/>
            <a:ext cx="36353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оле 9"/>
          <p:cNvSpPr txBox="1">
            <a:spLocks noChangeArrowheads="1"/>
          </p:cNvSpPr>
          <p:nvPr/>
        </p:nvSpPr>
        <p:spPr bwMode="auto">
          <a:xfrm>
            <a:off x="3132138" y="2565400"/>
            <a:ext cx="2447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>
                <a:solidFill>
                  <a:srgbClr val="FFFF00"/>
                </a:solidFill>
              </a:rPr>
              <a:t>Устройство телескопа-рефрактора</a:t>
            </a:r>
          </a:p>
        </p:txBody>
      </p:sp>
      <p:pic>
        <p:nvPicPr>
          <p:cNvPr id="13317" name="Рисунок 11" descr="02020101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4005263"/>
            <a:ext cx="20002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12" descr="020202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4221163"/>
            <a:ext cx="273685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Поле 13"/>
          <p:cNvSpPr txBox="1">
            <a:spLocks noChangeArrowheads="1"/>
          </p:cNvSpPr>
          <p:nvPr/>
        </p:nvSpPr>
        <p:spPr bwMode="auto">
          <a:xfrm>
            <a:off x="3492500" y="4149725"/>
            <a:ext cx="18002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>
                <a:solidFill>
                  <a:srgbClr val="FFFF00"/>
                </a:solidFill>
              </a:rPr>
              <a:t>Устройство телескопа-рефлектора</a:t>
            </a:r>
          </a:p>
        </p:txBody>
      </p:sp>
      <p:sp>
        <p:nvSpPr>
          <p:cNvPr id="13320" name="Поле 14"/>
          <p:cNvSpPr txBox="1">
            <a:spLocks noChangeArrowheads="1"/>
          </p:cNvSpPr>
          <p:nvPr/>
        </p:nvSpPr>
        <p:spPr bwMode="auto">
          <a:xfrm>
            <a:off x="5076825" y="5876925"/>
            <a:ext cx="16557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rgbClr val="CCFFFF"/>
                </a:solidFill>
              </a:rPr>
              <a:t>Первый в мире телескоп-рефлектор </a:t>
            </a:r>
          </a:p>
        </p:txBody>
      </p:sp>
      <p:pic>
        <p:nvPicPr>
          <p:cNvPr id="13321" name="Рисунок 16" descr="020201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195513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Поле 17"/>
          <p:cNvSpPr txBox="1">
            <a:spLocks noChangeArrowheads="1"/>
          </p:cNvSpPr>
          <p:nvPr/>
        </p:nvSpPr>
        <p:spPr bwMode="auto">
          <a:xfrm>
            <a:off x="1692275" y="0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>
                <a:solidFill>
                  <a:srgbClr val="FFFF00"/>
                </a:solidFill>
              </a:rPr>
              <a:t>Принципиальная схема телескопа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ле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>
              <a:solidFill>
                <a:srgbClr val="FFFF00"/>
              </a:solidFill>
            </a:endParaRPr>
          </a:p>
        </p:txBody>
      </p:sp>
      <p:pic>
        <p:nvPicPr>
          <p:cNvPr id="14339" name="Рисунок 4" descr="17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2060575"/>
            <a:ext cx="9144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оле 5"/>
          <p:cNvSpPr txBox="1">
            <a:spLocks noChangeArrowheads="1"/>
          </p:cNvSpPr>
          <p:nvPr/>
        </p:nvSpPr>
        <p:spPr bwMode="auto">
          <a:xfrm>
            <a:off x="5795963" y="1052513"/>
            <a:ext cx="3348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Южная часть Млечного Пути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ле 3"/>
          <p:cNvSpPr txBox="1">
            <a:spLocks noChangeArrowheads="1"/>
          </p:cNvSpPr>
          <p:nvPr/>
        </p:nvSpPr>
        <p:spPr bwMode="auto">
          <a:xfrm>
            <a:off x="0" y="0"/>
            <a:ext cx="9144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100">
                <a:solidFill>
                  <a:srgbClr val="FFFF00"/>
                </a:solidFill>
              </a:rPr>
              <a:t>Наблюдения – основной источник информации о небесных телах, процессах и явлениях, происходящих во Вселенной</a:t>
            </a:r>
          </a:p>
        </p:txBody>
      </p:sp>
      <p:pic>
        <p:nvPicPr>
          <p:cNvPr id="15363" name="Рисунок 9" descr="168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25" y="2781300"/>
            <a:ext cx="49688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оле 10"/>
          <p:cNvSpPr txBox="1">
            <a:spLocks noChangeArrowheads="1"/>
          </p:cNvSpPr>
          <p:nvPr/>
        </p:nvSpPr>
        <p:spPr bwMode="auto">
          <a:xfrm>
            <a:off x="323850" y="5805488"/>
            <a:ext cx="385127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/>
              <a:t>Солнечный телескоп </a:t>
            </a:r>
          </a:p>
          <a:p>
            <a:pPr algn="r"/>
            <a:r>
              <a:rPr lang="ru-RU"/>
              <a:t>МакМас-Пирс </a:t>
            </a:r>
          </a:p>
        </p:txBody>
      </p:sp>
      <p:pic>
        <p:nvPicPr>
          <p:cNvPr id="15365" name="Рисунок 11" descr="168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050"/>
            <a:ext cx="45370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оле 12"/>
          <p:cNvSpPr txBox="1">
            <a:spLocks noChangeArrowheads="1"/>
          </p:cNvSpPr>
          <p:nvPr/>
        </p:nvSpPr>
        <p:spPr bwMode="auto">
          <a:xfrm>
            <a:off x="0" y="4437063"/>
            <a:ext cx="4356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Башня 4,2-метрового телескопа</a:t>
            </a:r>
          </a:p>
          <a:p>
            <a:r>
              <a:rPr lang="ru-RU"/>
              <a:t> им. В.Гершеля  на о. Пальма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оле 6"/>
          <p:cNvSpPr txBox="1">
            <a:spLocks noChangeArrowheads="1"/>
          </p:cNvSpPr>
          <p:nvPr/>
        </p:nvSpPr>
        <p:spPr bwMode="auto">
          <a:xfrm>
            <a:off x="0" y="0"/>
            <a:ext cx="91440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/>
              <a:t>Кроме видимого света космические объекты излучают весь спектр электромагнитных волн. Значительная часть невидимого излучения поглощается атмосферой Земли.</a:t>
            </a:r>
          </a:p>
          <a:p>
            <a:pPr algn="ctr">
              <a:spcBef>
                <a:spcPct val="50000"/>
              </a:spcBef>
            </a:pPr>
            <a:r>
              <a:rPr lang="ru-RU" sz="1800"/>
              <a:t>Для исследования в инфракрасном, рентгеновском и гамма-диапазонах запускают специальные автоматические обсерватории.</a:t>
            </a:r>
          </a:p>
        </p:txBody>
      </p:sp>
      <p:pic>
        <p:nvPicPr>
          <p:cNvPr id="16387" name="Рисунок 7" descr="020204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051050"/>
            <a:ext cx="6011863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оле 8"/>
          <p:cNvSpPr txBox="1">
            <a:spLocks noChangeArrowheads="1"/>
          </p:cNvSpPr>
          <p:nvPr/>
        </p:nvSpPr>
        <p:spPr bwMode="auto">
          <a:xfrm>
            <a:off x="6156325" y="6092825"/>
            <a:ext cx="2735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CCFFFF"/>
                </a:solidFill>
              </a:rPr>
              <a:t>Принципиальная схема</a:t>
            </a:r>
          </a:p>
          <a:p>
            <a:r>
              <a:rPr lang="ru-RU">
                <a:solidFill>
                  <a:srgbClr val="CCFFFF"/>
                </a:solidFill>
              </a:rPr>
              <a:t> телескопа имени Хаббла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2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4" descr="22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420938"/>
            <a:ext cx="43561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оле 5"/>
          <p:cNvSpPr txBox="1">
            <a:spLocks noChangeArrowheads="1"/>
          </p:cNvSpPr>
          <p:nvPr/>
        </p:nvSpPr>
        <p:spPr bwMode="auto">
          <a:xfrm>
            <a:off x="4787900" y="0"/>
            <a:ext cx="43561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В последние десятилетия благодаря приборам, установленным на АМС,     удалось непосредственно изучить лунный грунт, исследовать межпланетную среду, зондировать атмосферы планет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оле 4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FF00"/>
                </a:solidFill>
              </a:rPr>
              <a:t>Для приема космического радиоизлучения </a:t>
            </a:r>
          </a:p>
          <a:p>
            <a:pPr algn="ctr"/>
            <a:r>
              <a:rPr lang="ru-RU" sz="2400">
                <a:solidFill>
                  <a:srgbClr val="FFFF00"/>
                </a:solidFill>
              </a:rPr>
              <a:t>предназначены радиотелескопы</a:t>
            </a:r>
            <a:r>
              <a:rPr lang="ru-RU" sz="24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8435" name="Рисунок 11" descr="2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140075"/>
            <a:ext cx="4932362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оле 12"/>
          <p:cNvSpPr txBox="1">
            <a:spLocks noChangeArrowheads="1"/>
          </p:cNvSpPr>
          <p:nvPr/>
        </p:nvSpPr>
        <p:spPr bwMode="auto">
          <a:xfrm>
            <a:off x="611188" y="5876925"/>
            <a:ext cx="3562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/>
              <a:t>Радиотелескоп диаметром 305 м </a:t>
            </a:r>
          </a:p>
          <a:p>
            <a:pPr algn="r"/>
            <a:r>
              <a:rPr lang="ru-RU"/>
              <a:t>в Аресибо (о. Пуэрто-Рико)</a:t>
            </a:r>
          </a:p>
        </p:txBody>
      </p:sp>
      <p:pic>
        <p:nvPicPr>
          <p:cNvPr id="18437" name="Рисунок 13" descr="20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4787900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оле 14"/>
          <p:cNvSpPr txBox="1">
            <a:spLocks noChangeArrowheads="1"/>
          </p:cNvSpPr>
          <p:nvPr/>
        </p:nvSpPr>
        <p:spPr bwMode="auto">
          <a:xfrm>
            <a:off x="0" y="4652963"/>
            <a:ext cx="4500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Радиотелескоп "РАТАН-600" </a:t>
            </a:r>
          </a:p>
          <a:p>
            <a:r>
              <a:rPr lang="ru-RU"/>
              <a:t>Российской Академии наук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 descr="2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оле 5"/>
          <p:cNvSpPr txBox="1">
            <a:spLocks noChangeArrowheads="1"/>
          </p:cNvSpPr>
          <p:nvPr/>
        </p:nvSpPr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Используя системы далеко расставленных антенн – радиоинтерферометры, получают разрешение даже более высокое, чем у оптических телескопов</a:t>
            </a:r>
          </a:p>
        </p:txBody>
      </p:sp>
      <p:sp>
        <p:nvSpPr>
          <p:cNvPr id="19460" name="Поле 6"/>
          <p:cNvSpPr txBox="1">
            <a:spLocks noChangeArrowheads="1"/>
          </p:cNvSpPr>
          <p:nvPr/>
        </p:nvSpPr>
        <p:spPr bwMode="auto">
          <a:xfrm>
            <a:off x="0" y="61563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/>
              <a:t>ALMA (Atacama Large Millimeter Array), 64-антенный радиотелескоп  </a:t>
            </a:r>
          </a:p>
          <a:p>
            <a:pPr algn="ctr"/>
            <a:r>
              <a:rPr lang="ru-RU" sz="2000"/>
              <a:t>миллиметрового диапазона в пустыне Атакама  (Чили).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оле 2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FFFF00"/>
                </a:solidFill>
              </a:rPr>
              <a:t>Анализ спектров небесных тел – основной метод изучения физической природы космических объектов </a:t>
            </a:r>
          </a:p>
        </p:txBody>
      </p:sp>
      <p:sp>
        <p:nvSpPr>
          <p:cNvPr id="20483" name="Поле 3"/>
          <p:cNvSpPr txBox="1">
            <a:spLocks noChangeArrowheads="1"/>
          </p:cNvSpPr>
          <p:nvPr/>
        </p:nvSpPr>
        <p:spPr bwMode="auto">
          <a:xfrm>
            <a:off x="3851275" y="5516563"/>
            <a:ext cx="50768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>
                <a:solidFill>
                  <a:srgbClr val="CCFFFF"/>
                </a:solidFill>
              </a:rPr>
              <a:t>Излучение звезды, проходя через облако газа, приобретает темные линии (линии поглощения) в своем спектре  </a:t>
            </a:r>
          </a:p>
        </p:txBody>
      </p:sp>
      <p:sp>
        <p:nvSpPr>
          <p:cNvPr id="20484" name="Поле 4"/>
          <p:cNvSpPr txBox="1">
            <a:spLocks noChangeArrowheads="1"/>
          </p:cNvSpPr>
          <p:nvPr/>
        </p:nvSpPr>
        <p:spPr bwMode="auto">
          <a:xfrm>
            <a:off x="179388" y="3284538"/>
            <a:ext cx="3059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rgbClr val="CCFFFF"/>
                </a:solidFill>
              </a:rPr>
              <a:t>Призма </a:t>
            </a:r>
          </a:p>
          <a:p>
            <a:r>
              <a:rPr lang="ru-RU" sz="1800">
                <a:solidFill>
                  <a:srgbClr val="CCFFFF"/>
                </a:solidFill>
              </a:rPr>
              <a:t>как спектральный  прибор </a:t>
            </a:r>
          </a:p>
        </p:txBody>
      </p:sp>
      <p:pic>
        <p:nvPicPr>
          <p:cNvPr id="20485" name="Рисунок 7" descr="250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29876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8" descr="250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268413"/>
            <a:ext cx="56515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оле 2"/>
          <p:cNvSpPr txBox="1">
            <a:spLocks noChangeArrowheads="1"/>
          </p:cNvSpPr>
          <p:nvPr/>
        </p:nvSpPr>
        <p:spPr bwMode="auto">
          <a:xfrm>
            <a:off x="0" y="4048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FFFF00"/>
                </a:solidFill>
              </a:rPr>
              <a:t>Астрономия – всеволновая наука </a:t>
            </a:r>
          </a:p>
        </p:txBody>
      </p:sp>
      <p:pic>
        <p:nvPicPr>
          <p:cNvPr id="21507" name="Рисунок 3" descr="11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ле 2"/>
          <p:cNvSpPr txBox="1">
            <a:spLocks noChangeArrowheads="1"/>
          </p:cNvSpPr>
          <p:nvPr/>
        </p:nvSpPr>
        <p:spPr bwMode="auto">
          <a:xfrm>
            <a:off x="323850" y="0"/>
            <a:ext cx="8640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FFFF00"/>
                </a:solidFill>
              </a:rPr>
              <a:t>Астрономия изучает строение Вселенной, движение небесных тел, их природу, происхождение и развитие.</a:t>
            </a:r>
          </a:p>
        </p:txBody>
      </p:sp>
      <p:sp>
        <p:nvSpPr>
          <p:cNvPr id="4099" name="Поле 3"/>
          <p:cNvSpPr txBox="1">
            <a:spLocks noChangeArrowheads="1"/>
          </p:cNvSpPr>
          <p:nvPr/>
        </p:nvSpPr>
        <p:spPr bwMode="auto">
          <a:xfrm>
            <a:off x="755650" y="836613"/>
            <a:ext cx="7704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По-гречески </a:t>
            </a:r>
            <a:r>
              <a:rPr lang="ru-RU" sz="2000">
                <a:solidFill>
                  <a:srgbClr val="CCFFFF"/>
                </a:solidFill>
              </a:rPr>
              <a:t>"астрон"</a:t>
            </a:r>
            <a:r>
              <a:rPr lang="ru-RU" sz="2000"/>
              <a:t> - светило, </a:t>
            </a:r>
            <a:r>
              <a:rPr lang="ru-RU" sz="2000">
                <a:solidFill>
                  <a:srgbClr val="CCFFFF"/>
                </a:solidFill>
              </a:rPr>
              <a:t>"номос"</a:t>
            </a:r>
            <a:r>
              <a:rPr lang="ru-RU" sz="2000"/>
              <a:t> - закон.</a:t>
            </a:r>
          </a:p>
        </p:txBody>
      </p:sp>
      <p:pic>
        <p:nvPicPr>
          <p:cNvPr id="4100" name="Рисунок 8" descr="Hubble — взгляд в глубины Вселенн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57338"/>
            <a:ext cx="3697288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10" descr="Спиральная галактика M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933825"/>
            <a:ext cx="3057525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11" descr="Сатур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481138"/>
            <a:ext cx="29527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14" descr="merci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4508500"/>
            <a:ext cx="216058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оле 2"/>
          <p:cNvSpPr txBox="1">
            <a:spLocks noChangeArrowheads="1"/>
          </p:cNvSpPr>
          <p:nvPr/>
        </p:nvSpPr>
        <p:spPr bwMode="auto">
          <a:xfrm>
            <a:off x="3276600" y="1916113"/>
            <a:ext cx="586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/>
              <a:t>Солнце и движущиеся вокруг него планеты образуют Солнечную систему</a:t>
            </a:r>
          </a:p>
        </p:txBody>
      </p:sp>
      <p:pic>
        <p:nvPicPr>
          <p:cNvPr id="22531" name="Рисунок 3" descr="10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3463" y="3213100"/>
            <a:ext cx="6840537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 descr="13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1623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оле 5"/>
          <p:cNvSpPr txBox="1">
            <a:spLocks noChangeArrowheads="1"/>
          </p:cNvSpPr>
          <p:nvPr/>
        </p:nvSpPr>
        <p:spPr bwMode="auto">
          <a:xfrm>
            <a:off x="3419475" y="260350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FF00"/>
                </a:solidFill>
              </a:rPr>
              <a:t>Солнце – наша звезда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оле 2"/>
          <p:cNvSpPr txBox="1">
            <a:spLocks noChangeArrowheads="1"/>
          </p:cNvSpPr>
          <p:nvPr/>
        </p:nvSpPr>
        <p:spPr bwMode="auto">
          <a:xfrm>
            <a:off x="4427538" y="0"/>
            <a:ext cx="43926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В нашей Галактике много таких звезд, как Солнце.</a:t>
            </a:r>
          </a:p>
          <a:p>
            <a:pPr>
              <a:spcBef>
                <a:spcPct val="50000"/>
              </a:spcBef>
            </a:pPr>
            <a:endParaRPr lang="ru-RU" sz="1800"/>
          </a:p>
          <a:p>
            <a:pPr>
              <a:spcBef>
                <a:spcPct val="50000"/>
              </a:spcBef>
            </a:pPr>
            <a:r>
              <a:rPr lang="ru-RU" sz="1800"/>
              <a:t>В темную безлунную ночь вдали от городских огней хорошо видна широкая полоса Млечного Пути</a:t>
            </a:r>
          </a:p>
        </p:txBody>
      </p:sp>
      <p:pic>
        <p:nvPicPr>
          <p:cNvPr id="23555" name="Рисунок 3" descr="17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393223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 descr="17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365625"/>
            <a:ext cx="2268538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6" descr="17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4005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оле 7"/>
          <p:cNvSpPr txBox="1">
            <a:spLocks noChangeArrowheads="1"/>
          </p:cNvSpPr>
          <p:nvPr/>
        </p:nvSpPr>
        <p:spPr bwMode="auto">
          <a:xfrm>
            <a:off x="0" y="4149725"/>
            <a:ext cx="9144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/>
              <a:t>В состав нашей Галактики входят шаровые и рассеянные звездные скопления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 descr="110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41751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оле 3"/>
          <p:cNvSpPr txBox="1">
            <a:spLocks noChangeArrowheads="1"/>
          </p:cNvSpPr>
          <p:nvPr/>
        </p:nvSpPr>
        <p:spPr bwMode="auto">
          <a:xfrm>
            <a:off x="1979613" y="0"/>
            <a:ext cx="554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FF00"/>
                </a:solidFill>
              </a:rPr>
              <a:t>Во Вселенной множество галактик</a:t>
            </a:r>
          </a:p>
        </p:txBody>
      </p:sp>
      <p:sp>
        <p:nvSpPr>
          <p:cNvPr id="24580" name="Поле 4"/>
          <p:cNvSpPr txBox="1">
            <a:spLocks noChangeArrowheads="1"/>
          </p:cNvSpPr>
          <p:nvPr/>
        </p:nvSpPr>
        <p:spPr bwMode="auto">
          <a:xfrm>
            <a:off x="0" y="3284538"/>
            <a:ext cx="4032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FFFF"/>
                </a:solidFill>
              </a:rPr>
              <a:t>Большое Магелланово Облако</a:t>
            </a:r>
          </a:p>
        </p:txBody>
      </p:sp>
      <p:pic>
        <p:nvPicPr>
          <p:cNvPr id="24581" name="Рисунок 5" descr="211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65175"/>
            <a:ext cx="41751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Поле 6"/>
          <p:cNvSpPr txBox="1">
            <a:spLocks noChangeArrowheads="1"/>
          </p:cNvSpPr>
          <p:nvPr/>
        </p:nvSpPr>
        <p:spPr bwMode="auto">
          <a:xfrm>
            <a:off x="6877050" y="3357563"/>
            <a:ext cx="1835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FFFF"/>
                </a:solidFill>
              </a:rPr>
              <a:t>Галактика М31</a:t>
            </a:r>
          </a:p>
        </p:txBody>
      </p:sp>
      <p:pic>
        <p:nvPicPr>
          <p:cNvPr id="24583" name="Рисунок 7" descr="211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89363"/>
            <a:ext cx="41751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Поле 8"/>
          <p:cNvSpPr txBox="1">
            <a:spLocks noChangeArrowheads="1"/>
          </p:cNvSpPr>
          <p:nvPr/>
        </p:nvSpPr>
        <p:spPr bwMode="auto">
          <a:xfrm>
            <a:off x="6877050" y="6308725"/>
            <a:ext cx="169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FFFF"/>
                </a:solidFill>
              </a:rPr>
              <a:t>Галактика М32</a:t>
            </a:r>
          </a:p>
        </p:txBody>
      </p:sp>
      <p:pic>
        <p:nvPicPr>
          <p:cNvPr id="24585" name="Рисунок 10" descr="Спиральная галактика M10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789363"/>
            <a:ext cx="4175125" cy="2879725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/>
            <a:tailEnd/>
          </a:ln>
        </p:spPr>
      </p:pic>
      <p:sp>
        <p:nvSpPr>
          <p:cNvPr id="24586" name="Поле 11"/>
          <p:cNvSpPr txBox="1">
            <a:spLocks noChangeArrowheads="1"/>
          </p:cNvSpPr>
          <p:nvPr/>
        </p:nvSpPr>
        <p:spPr bwMode="auto">
          <a:xfrm>
            <a:off x="395288" y="6308725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>
                <a:solidFill>
                  <a:srgbClr val="CCFFFF"/>
                </a:solidFill>
              </a:rPr>
              <a:t>Галактика M101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ле 2"/>
          <p:cNvSpPr txBox="1">
            <a:spLocks noChangeArrowheads="1"/>
          </p:cNvSpPr>
          <p:nvPr/>
        </p:nvSpPr>
        <p:spPr bwMode="auto">
          <a:xfrm>
            <a:off x="0" y="260350"/>
            <a:ext cx="9144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/>
              <a:t>Наблюдения – основной источник информации о небесных телах, процессах и явлениях, происходящих во Вселенной.</a:t>
            </a:r>
          </a:p>
          <a:p>
            <a:pPr algn="ctr"/>
            <a:r>
              <a:rPr lang="ru-RU" sz="2200"/>
              <a:t>На небе человек наблюдал множество астрономических явлений:</a:t>
            </a:r>
          </a:p>
        </p:txBody>
      </p:sp>
      <p:pic>
        <p:nvPicPr>
          <p:cNvPr id="5123" name="Рисунок 4" descr="10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557338"/>
            <a:ext cx="417671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Поле 5"/>
          <p:cNvSpPr txBox="1">
            <a:spLocks noChangeArrowheads="1"/>
          </p:cNvSpPr>
          <p:nvPr/>
        </p:nvSpPr>
        <p:spPr bwMode="auto">
          <a:xfrm>
            <a:off x="5148263" y="15573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rgbClr val="FFFF00"/>
                </a:solidFill>
              </a:rPr>
              <a:t>Кометы</a:t>
            </a:r>
            <a:r>
              <a:rPr lang="ru-RU" sz="1800"/>
              <a:t> </a:t>
            </a:r>
          </a:p>
        </p:txBody>
      </p:sp>
      <p:pic>
        <p:nvPicPr>
          <p:cNvPr id="5125" name="Рисунок 6" descr="2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57338"/>
            <a:ext cx="4392612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Поле 7"/>
          <p:cNvSpPr txBox="1">
            <a:spLocks noChangeArrowheads="1"/>
          </p:cNvSpPr>
          <p:nvPr/>
        </p:nvSpPr>
        <p:spPr bwMode="auto">
          <a:xfrm>
            <a:off x="250825" y="1628775"/>
            <a:ext cx="3744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rgbClr val="FFFF00"/>
                </a:solidFill>
              </a:rPr>
              <a:t>Метеоры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 descr="1273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оле 7"/>
          <p:cNvSpPr txBox="1">
            <a:spLocks noChangeArrowheads="1"/>
          </p:cNvSpPr>
          <p:nvPr/>
        </p:nvSpPr>
        <p:spPr bwMode="auto">
          <a:xfrm>
            <a:off x="0" y="0"/>
            <a:ext cx="291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rgbClr val="FFFF00"/>
                </a:solidFill>
              </a:rPr>
              <a:t>Лунные затмения</a:t>
            </a:r>
          </a:p>
        </p:txBody>
      </p:sp>
      <p:pic>
        <p:nvPicPr>
          <p:cNvPr id="6148" name="Рисунок 8" descr="252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Поле 9"/>
          <p:cNvSpPr txBox="1">
            <a:spLocks noChangeArrowheads="1"/>
          </p:cNvSpPr>
          <p:nvPr/>
        </p:nvSpPr>
        <p:spPr bwMode="auto">
          <a:xfrm>
            <a:off x="4572000" y="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rgbClr val="FFFF00"/>
                </a:solidFill>
              </a:rPr>
              <a:t>Солнечные затмения</a:t>
            </a:r>
          </a:p>
        </p:txBody>
      </p:sp>
      <p:pic>
        <p:nvPicPr>
          <p:cNvPr id="6150" name="Рисунок 10" descr="25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429000"/>
            <a:ext cx="33861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Поле 11"/>
          <p:cNvSpPr txBox="1">
            <a:spLocks noChangeArrowheads="1"/>
          </p:cNvSpPr>
          <p:nvPr/>
        </p:nvSpPr>
        <p:spPr bwMode="auto">
          <a:xfrm>
            <a:off x="0" y="3716338"/>
            <a:ext cx="2195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rgbClr val="FFFF00"/>
                </a:solidFill>
              </a:rPr>
              <a:t>Фазы Луны</a:t>
            </a:r>
          </a:p>
        </p:txBody>
      </p:sp>
      <p:pic>
        <p:nvPicPr>
          <p:cNvPr id="6152" name="Рисунок 12" descr="13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36950"/>
            <a:ext cx="45720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Поле 13"/>
          <p:cNvSpPr txBox="1">
            <a:spLocks noChangeArrowheads="1"/>
          </p:cNvSpPr>
          <p:nvPr/>
        </p:nvSpPr>
        <p:spPr bwMode="auto">
          <a:xfrm>
            <a:off x="4572000" y="3573463"/>
            <a:ext cx="370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rgbClr val="FFFF00"/>
                </a:solidFill>
              </a:rPr>
              <a:t>Восход и закат Солнца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ле 2"/>
          <p:cNvSpPr txBox="1">
            <a:spLocks noChangeArrowheads="1"/>
          </p:cNvSpPr>
          <p:nvPr/>
        </p:nvSpPr>
        <p:spPr bwMode="auto">
          <a:xfrm>
            <a:off x="0" y="0"/>
            <a:ext cx="896461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FF00"/>
                </a:solidFill>
              </a:rPr>
              <a:t>Историю астрономии можно разделить на три периода: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i="1">
                <a:solidFill>
                  <a:srgbClr val="FFFF00"/>
                </a:solidFill>
              </a:rPr>
              <a:t> древнейший,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i="1">
                <a:solidFill>
                  <a:srgbClr val="FFFF00"/>
                </a:solidFill>
              </a:rPr>
              <a:t> классический,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i="1">
                <a:solidFill>
                  <a:srgbClr val="FFFF00"/>
                </a:solidFill>
              </a:rPr>
              <a:t> современный.</a:t>
            </a:r>
          </a:p>
        </p:txBody>
      </p:sp>
      <p:sp>
        <p:nvSpPr>
          <p:cNvPr id="7171" name="Поле 4"/>
          <p:cNvSpPr txBox="1">
            <a:spLocks noChangeArrowheads="1"/>
          </p:cNvSpPr>
          <p:nvPr/>
        </p:nvSpPr>
        <p:spPr bwMode="auto">
          <a:xfrm>
            <a:off x="3779838" y="5876925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FFFF"/>
                </a:solidFill>
              </a:rPr>
              <a:t>Древо астрономических знаний</a:t>
            </a:r>
          </a:p>
        </p:txBody>
      </p:sp>
      <p:pic>
        <p:nvPicPr>
          <p:cNvPr id="7172" name="Рисунок 8" descr="125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692150"/>
            <a:ext cx="6408737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ле 2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FFFF00"/>
                </a:solidFill>
              </a:rPr>
              <a:t>Астрономия – древнейшая наука.</a:t>
            </a:r>
          </a:p>
          <a:p>
            <a:pPr algn="ctr">
              <a:spcBef>
                <a:spcPct val="50000"/>
              </a:spcBef>
            </a:pPr>
            <a:r>
              <a:rPr lang="ru-RU"/>
              <a:t>Систематические астрономические наблюдения проводились тысячи лет тому назад.</a:t>
            </a:r>
          </a:p>
        </p:txBody>
      </p:sp>
      <p:pic>
        <p:nvPicPr>
          <p:cNvPr id="8195" name="Рисунок 3" descr="25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81075"/>
            <a:ext cx="3313112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оле 4"/>
          <p:cNvSpPr txBox="1">
            <a:spLocks noChangeArrowheads="1"/>
          </p:cNvSpPr>
          <p:nvPr/>
        </p:nvSpPr>
        <p:spPr bwMode="auto">
          <a:xfrm>
            <a:off x="395288" y="9810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>
                <a:solidFill>
                  <a:srgbClr val="FFFF00"/>
                </a:solidFill>
              </a:rPr>
              <a:t>Мегалиты древности</a:t>
            </a:r>
          </a:p>
        </p:txBody>
      </p:sp>
      <p:pic>
        <p:nvPicPr>
          <p:cNvPr id="8197" name="Рисунок 5" descr="24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981075"/>
            <a:ext cx="4284662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Поле 6"/>
          <p:cNvSpPr txBox="1">
            <a:spLocks noChangeArrowheads="1"/>
          </p:cNvSpPr>
          <p:nvPr/>
        </p:nvSpPr>
        <p:spPr bwMode="auto">
          <a:xfrm>
            <a:off x="4716463" y="981075"/>
            <a:ext cx="4284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>
                <a:solidFill>
                  <a:schemeClr val="bg1"/>
                </a:solidFill>
              </a:rPr>
              <a:t>Древняя обсерватория Стоунхендж</a:t>
            </a:r>
          </a:p>
        </p:txBody>
      </p:sp>
      <p:pic>
        <p:nvPicPr>
          <p:cNvPr id="8199" name="Рисунок 7" descr="11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938588"/>
            <a:ext cx="4427537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Поле 8"/>
          <p:cNvSpPr txBox="1">
            <a:spLocks noChangeArrowheads="1"/>
          </p:cNvSpPr>
          <p:nvPr/>
        </p:nvSpPr>
        <p:spPr bwMode="auto">
          <a:xfrm>
            <a:off x="4716463" y="3933825"/>
            <a:ext cx="4427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/>
              <a:t>Солнечная обсерватория в Дели</a:t>
            </a:r>
          </a:p>
        </p:txBody>
      </p:sp>
      <p:pic>
        <p:nvPicPr>
          <p:cNvPr id="8201" name="Рисунок 9" descr="11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157663"/>
            <a:ext cx="3240087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Поле 10"/>
          <p:cNvSpPr txBox="1">
            <a:spLocks noChangeArrowheads="1"/>
          </p:cNvSpPr>
          <p:nvPr/>
        </p:nvSpPr>
        <p:spPr bwMode="auto">
          <a:xfrm>
            <a:off x="250825" y="3860800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/>
              <a:t>Солнечный камень ацтеков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ле 2"/>
          <p:cNvSpPr txBox="1">
            <a:spLocks noChangeArrowheads="1"/>
          </p:cNvSpPr>
          <p:nvPr/>
        </p:nvSpPr>
        <p:spPr bwMode="auto">
          <a:xfrm>
            <a:off x="4427538" y="0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FF00"/>
                </a:solidFill>
              </a:rPr>
              <a:t>Телескоп Галилея</a:t>
            </a:r>
          </a:p>
        </p:txBody>
      </p:sp>
      <p:sp>
        <p:nvSpPr>
          <p:cNvPr id="9219" name="Прямоуг. 7"/>
          <p:cNvSpPr>
            <a:spLocks noChangeArrowheads="1"/>
          </p:cNvSpPr>
          <p:nvPr/>
        </p:nvSpPr>
        <p:spPr bwMode="auto">
          <a:xfrm>
            <a:off x="4787900" y="5803900"/>
            <a:ext cx="37639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800"/>
              <a:t>ГАЛИЛЕЙ Галилео (1564–1642), </a:t>
            </a:r>
          </a:p>
          <a:p>
            <a:r>
              <a:rPr lang="ru-RU" sz="1800"/>
              <a:t>итальянский ученый, в 1609 году </a:t>
            </a:r>
          </a:p>
          <a:p>
            <a:r>
              <a:rPr lang="ru-RU" sz="1800"/>
              <a:t>построил первый телескоп</a:t>
            </a:r>
          </a:p>
        </p:txBody>
      </p:sp>
      <p:pic>
        <p:nvPicPr>
          <p:cNvPr id="9220" name="Рисунок 9" descr="0202010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Поле 10"/>
          <p:cNvSpPr txBox="1">
            <a:spLocks noChangeArrowheads="1"/>
          </p:cNvSpPr>
          <p:nvPr/>
        </p:nvSpPr>
        <p:spPr bwMode="auto">
          <a:xfrm>
            <a:off x="179388" y="5851525"/>
            <a:ext cx="3419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Два телескопа Галилея в Музеи истории науки, (Флоренция) </a:t>
            </a:r>
          </a:p>
        </p:txBody>
      </p:sp>
      <p:pic>
        <p:nvPicPr>
          <p:cNvPr id="9222" name="Рисунок 11" descr="000408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692150"/>
            <a:ext cx="3727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ле 2"/>
          <p:cNvSpPr txBox="1">
            <a:spLocks noChangeArrowheads="1"/>
          </p:cNvSpPr>
          <p:nvPr/>
        </p:nvSpPr>
        <p:spPr bwMode="auto">
          <a:xfrm>
            <a:off x="4427538" y="1889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FF00"/>
                </a:solidFill>
              </a:rPr>
              <a:t>Телескоп Гевелия</a:t>
            </a:r>
          </a:p>
        </p:txBody>
      </p:sp>
      <p:pic>
        <p:nvPicPr>
          <p:cNvPr id="10243" name="Рисунок 3" descr="0202010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836613"/>
            <a:ext cx="6227762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4" descr="000414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622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. 5"/>
          <p:cNvSpPr>
            <a:spLocks noChangeArrowheads="1"/>
          </p:cNvSpPr>
          <p:nvPr/>
        </p:nvSpPr>
        <p:spPr bwMode="auto">
          <a:xfrm>
            <a:off x="0" y="4076700"/>
            <a:ext cx="2833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CCFFFF"/>
                </a:solidFill>
              </a:rPr>
              <a:t>ГЕВЕЛИЙ Ян (1611–87), </a:t>
            </a:r>
          </a:p>
          <a:p>
            <a:r>
              <a:rPr lang="ru-RU" sz="1800">
                <a:solidFill>
                  <a:srgbClr val="CCFFFF"/>
                </a:solidFill>
              </a:rPr>
              <a:t>польский астроном </a:t>
            </a:r>
          </a:p>
        </p:txBody>
      </p:sp>
      <p:sp>
        <p:nvSpPr>
          <p:cNvPr id="10246" name="Поле 6"/>
          <p:cNvSpPr txBox="1">
            <a:spLocks noChangeArrowheads="1"/>
          </p:cNvSpPr>
          <p:nvPr/>
        </p:nvSpPr>
        <p:spPr bwMode="auto">
          <a:xfrm>
            <a:off x="0" y="6400800"/>
            <a:ext cx="896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>
                <a:solidFill>
                  <a:srgbClr val="CCFFFF"/>
                </a:solidFill>
              </a:rPr>
              <a:t>Телескоп Гевелия имел длину 50 м и подвешивался системой канатов на столбе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оле 2"/>
          <p:cNvSpPr txBox="1">
            <a:spLocks noChangeArrowheads="1"/>
          </p:cNvSpPr>
          <p:nvPr/>
        </p:nvSpPr>
        <p:spPr bwMode="auto">
          <a:xfrm>
            <a:off x="395288" y="0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>
                <a:solidFill>
                  <a:srgbClr val="CCFFFF"/>
                </a:solidFill>
              </a:rPr>
              <a:t>В древнегреческой мифологии одна из девяти муз, </a:t>
            </a:r>
          </a:p>
          <a:p>
            <a:pPr algn="ctr"/>
            <a:r>
              <a:rPr lang="ru-RU" sz="1800">
                <a:solidFill>
                  <a:srgbClr val="CCFFFF"/>
                </a:solidFill>
              </a:rPr>
              <a:t>Урания, считалась покровительницей астрономии</a:t>
            </a:r>
          </a:p>
        </p:txBody>
      </p:sp>
      <p:sp>
        <p:nvSpPr>
          <p:cNvPr id="11267" name="Поле 3"/>
          <p:cNvSpPr txBox="1">
            <a:spLocks noChangeArrowheads="1"/>
          </p:cNvSpPr>
          <p:nvPr/>
        </p:nvSpPr>
        <p:spPr bwMode="auto">
          <a:xfrm>
            <a:off x="0" y="5667375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/>
              <a:t>Аллегория Яна Гевелия  изображает музу Уранию, которая в руках держит Солнце и Луну, а на голове у нее сверкает корона в виде  звезды. Урания окружена нимфами, изображающими пять ярких планет, слева Венеру и Меркурий (внутренние планеты), справа – Марс, Юпитер и Сатурн (внешние планеты).</a:t>
            </a:r>
          </a:p>
        </p:txBody>
      </p:sp>
      <p:pic>
        <p:nvPicPr>
          <p:cNvPr id="11268" name="Рисунок 4" descr="25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836613"/>
            <a:ext cx="6408738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1">
      <a:dk1>
        <a:srgbClr val="1A006C"/>
      </a:dk1>
      <a:lt1>
        <a:srgbClr val="FFFFFF"/>
      </a:lt1>
      <a:dk2>
        <a:srgbClr val="000066"/>
      </a:dk2>
      <a:lt2>
        <a:srgbClr val="CCCCFF"/>
      </a:lt2>
      <a:accent1>
        <a:srgbClr val="0099CC"/>
      </a:accent1>
      <a:accent2>
        <a:srgbClr val="6600CC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524</TotalTime>
  <Words>383</Words>
  <Application>Microsoft Office PowerPoint</Application>
  <PresentationFormat>On-screen Show (4:3)</PresentationFormat>
  <Paragraphs>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Wingdings</vt:lpstr>
      <vt:lpstr>Лучи</vt:lpstr>
      <vt:lpstr>ПРЕДМЕТ АСТРОНОМИИ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 АСТРОНОМИИ</dc:title>
  <dc:creator>Victor</dc:creator>
  <cp:lastModifiedBy>Inna Manchak</cp:lastModifiedBy>
  <cp:revision>25</cp:revision>
  <dcterms:created xsi:type="dcterms:W3CDTF">2004-08-31T16:31:28Z</dcterms:created>
  <dcterms:modified xsi:type="dcterms:W3CDTF">2018-09-10T13:29:18Z</dcterms:modified>
</cp:coreProperties>
</file>