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5" r:id="rId6"/>
    <p:sldId id="268" r:id="rId7"/>
    <p:sldId id="271" r:id="rId8"/>
    <p:sldId id="272" r:id="rId9"/>
    <p:sldId id="273" r:id="rId10"/>
    <p:sldId id="274" r:id="rId11"/>
    <p:sldId id="275" r:id="rId12"/>
    <p:sldId id="279" r:id="rId13"/>
    <p:sldId id="278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0B4C04-E2A7-4E3D-AABD-00BF1900889E}" type="datetimeFigureOut">
              <a:rPr lang="ru-RU"/>
              <a:pPr>
                <a:defRPr/>
              </a:pPr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93E2C94-24B2-4C39-B208-671839695AB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1912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C9ED8F-AACB-4620-B88C-DD46BFC98218}" type="slidenum">
              <a:rPr lang="ru-RU" altLang="uk-UA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7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9635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50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645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663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44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89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166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09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808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0070B4-7693-4D6D-9854-7D27ABCB8C3F}" type="datetimeFigureOut">
              <a:rPr lang="ru-RU" smtClean="0"/>
              <a:pPr>
                <a:defRPr/>
              </a:pPr>
              <a:t>17.08.2018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540C1C-63E7-4F90-896D-4ED48C7A50A1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7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rpps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33302"/>
            <a:ext cx="5112568" cy="3284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4400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Первая медицинская помощь при остановке сердца и дыхания</a:t>
            </a:r>
          </a:p>
        </p:txBody>
      </p:sp>
      <p:pic>
        <p:nvPicPr>
          <p:cNvPr id="1030" name="Picture 6" descr="ÐÐ°ÑÑÐ¸Ð½ÐºÐ¸ Ð¿Ð¾ Ð·Ð°Ð¿ÑÐ¾ÑÑ ÑÐµÐ°Ð½Ð¸Ð¼Ð°ÑÐ¸Ñ Ð¾ÑÑÐ°Ð½Ð¾Ð²ÐºÐ° ÑÐµÑÐ´Ñ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27483" r="55546" b="9518"/>
          <a:stretch/>
        </p:blipFill>
        <p:spPr bwMode="auto">
          <a:xfrm>
            <a:off x="395536" y="1556792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7308304" y="638132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irpps.ru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 Внимание!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b="1" smtClean="0"/>
              <a:t>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b="1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b="1" smtClean="0"/>
              <a:t>     </a:t>
            </a:r>
            <a:r>
              <a:rPr lang="ru-RU" altLang="uk-UA" b="1" smtClean="0">
                <a:solidFill>
                  <a:srgbClr val="C00000"/>
                </a:solidFill>
              </a:rPr>
              <a:t>При смерти от передозировки наркотиков зрачки умершего еще несколько часов могут оставаться узкими. Определить остановку сердца и клиническую смерть тогда сможете по отсутствию  пульса на сонной артерии.</a:t>
            </a:r>
            <a:endParaRPr lang="ru-RU" altLang="uk-UA" smtClean="0">
              <a:solidFill>
                <a:srgbClr val="C0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400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реан.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4037012" cy="311467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28688"/>
            <a:ext cx="4572000" cy="4286250"/>
          </a:xfrm>
        </p:spPr>
        <p:txBody>
          <a:bodyPr/>
          <a:lstStyle/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3. Расположить четыре пальца на 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       шее пострадавшего.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Пальцы расположенные между 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кивательной мышцей и хрящами 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гортани, осторожно продвигайте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 вглубь, стараясь почувствовать 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удары пульса.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endParaRPr lang="ru-RU" altLang="uk-UA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5357813"/>
            <a:ext cx="850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000" b="1">
                <a:solidFill>
                  <a:srgbClr val="002060"/>
                </a:solidFill>
                <a:latin typeface="Constantia" panose="02030602050306030303" pitchFamily="18" charset="0"/>
              </a:rPr>
              <a:t>Определять пульс следует не более 10 секунд</a:t>
            </a:r>
            <a:endParaRPr lang="ru-RU" altLang="uk-UA" sz="20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57200"/>
            <a:ext cx="8334375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КАК СЛЕДУЕТ НАНОСИТЬ УДАР ПО ГРУДИНЕ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еан. 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873500"/>
            <a:ext cx="5000625" cy="277018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3" y="1500188"/>
            <a:ext cx="3571875" cy="51435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НАНЕСТИ УДАР КУЛАКОМ   выше своих пальцев, прикрывающих мечевидный отросток.</a:t>
            </a:r>
          </a:p>
          <a:p>
            <a:pPr eaLnBrk="1" fontAlgn="auto" hangingPunct="1">
              <a:buFont typeface="Wingdings 2"/>
              <a:buNone/>
              <a:defRPr/>
            </a:pPr>
            <a:endParaRPr lang="ru-RU" sz="2600" b="1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ПОСЛЕ  УДАРА–ПРОВЕРИТЬ ПУЛЬС НА СОННОЙ АРТЕРИИ</a:t>
            </a:r>
            <a:endParaRPr lang="ru-RU" sz="2600" dirty="0" smtClean="0">
              <a:solidFill>
                <a:srgbClr val="C00000"/>
              </a:solidFill>
            </a:endParaRPr>
          </a:p>
          <a:p>
            <a:pPr eaLnBrk="1" fontAlgn="auto" hangingPunct="1"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Если после удара пульс не восстановлен– приступайте к непрямому массажу сердца.</a:t>
            </a:r>
          </a:p>
          <a:p>
            <a:pPr eaLnBrk="1" fontAlgn="auto" hangingPunct="1"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fontAlgn="auto" hangingPunct="1"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1571625"/>
            <a:ext cx="5286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Constantia" panose="02030602050306030303" pitchFamily="18" charset="0"/>
              </a:rPr>
              <a:t>ПРИКРЫТЬ ДВУМЯ ПАЛЬЦАМИ МЕЧЕВИДНЫЙ ОТРОСТОК</a:t>
            </a:r>
            <a:endParaRPr lang="ru-RU" altLang="uk-UA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Constantia" panose="02030602050306030303" pitchFamily="18" charset="0"/>
              </a:rPr>
              <a:t> В случае удара по мечевидному отростку он может отломиться от грудной  кости и травмировать печень </a:t>
            </a:r>
            <a:endParaRPr lang="ru-RU" altLang="uk-UA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314325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b="1">
                <a:solidFill>
                  <a:srgbClr val="FFFF00"/>
                </a:solidFill>
                <a:latin typeface="Constantia" panose="02030602050306030303" pitchFamily="18" charset="0"/>
              </a:rPr>
              <a:t>Место удара </a:t>
            </a:r>
          </a:p>
          <a:p>
            <a:pPr algn="ctr" eaLnBrk="1" hangingPunct="1"/>
            <a:r>
              <a:rPr lang="ru-RU" altLang="uk-UA" b="1">
                <a:solidFill>
                  <a:srgbClr val="FFFF00"/>
                </a:solidFill>
                <a:latin typeface="Constantia" panose="02030602050306030303" pitchFamily="18" charset="0"/>
              </a:rPr>
              <a:t>(обозначено пунктирной линией)</a:t>
            </a:r>
            <a:endParaRPr lang="ru-RU" altLang="uk-UA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 Внимание!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b="1" dirty="0" smtClean="0"/>
              <a:t>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b="1" dirty="0" smtClean="0">
              <a:solidFill>
                <a:srgbClr val="C00000"/>
              </a:solidFill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b="1" dirty="0" smtClean="0">
                <a:solidFill>
                  <a:srgbClr val="C00000"/>
                </a:solidFill>
              </a:rPr>
              <a:t>     При нанесении удара при наличии пульса на сонной артерии есть риск        спровоцировать    остановку сердца . поэтому, прежде чем нанести удар, обязательно убедитесь, что пульса на сонной артерии нет!</a:t>
            </a:r>
            <a:endParaRPr lang="ru-RU" altLang="uk-UA" dirty="0" smtClean="0">
              <a:solidFill>
                <a:srgbClr val="C0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</a:rPr>
              <a:t>КАК СЛЕДУЕТ ПРОВОДИТЬ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НЕПРЯМОЙ МАССАЖ СЕРДЦА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еан. 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4" y="1846263"/>
            <a:ext cx="5101281" cy="4022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реан. 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3286125"/>
            <a:ext cx="4287837" cy="3381375"/>
          </a:xfr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500063"/>
            <a:ext cx="5000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РАСПОЛОЖИТЬ ЛАДОНЬ ВЫШЕ МЕЧЕВИДНОГО ОТРОСТКА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uk-UA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так, чтобы большой палец был направлен на подбородок или живот пострадавшего.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71750" y="1928813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ПЕРЕМЕСТИТЬ ЦЕНТР ТЯЖЕСТИ </a:t>
            </a:r>
          </a:p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ГРУДНУЮ КЛЕТКУ ПОСТРАДАВШЕГО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uk-UA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проводить непрямой массаж сердца прямыми руками.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14875" y="3143250"/>
            <a:ext cx="4214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НАДАВИТЬ НА ГРУДНУЮ КЛЕТКУ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uk-UA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продавливать ее на 3-4 см с частотой не реже 60 раз в минуту. 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uk-UA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Каждое следующее нажатие начинайте только после того, как грудная клетка вернется в исходное положение!</a:t>
            </a:r>
            <a:endParaRPr lang="ru-RU" altLang="uk-UA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85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реан. 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4791075" cy="37782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38" y="857250"/>
            <a:ext cx="3551237" cy="5143500"/>
          </a:xfrm>
        </p:spPr>
        <p:txBody>
          <a:bodyPr/>
          <a:lstStyle/>
          <a:p>
            <a:pPr eaLnBrk="1" hangingPunct="1"/>
            <a:endParaRPr lang="ru-RU" altLang="uk-UA" sz="1800" b="1" dirty="0" smtClean="0"/>
          </a:p>
          <a:p>
            <a:pPr eaLnBrk="1" hangingPunct="1"/>
            <a:endParaRPr lang="ru-RU" altLang="uk-UA" sz="1800" b="1" dirty="0" smtClean="0"/>
          </a:p>
          <a:p>
            <a:pPr eaLnBrk="1" hangingPunct="1"/>
            <a:r>
              <a:rPr lang="ru-RU" altLang="uk-UA" sz="1800" b="1" dirty="0" smtClean="0">
                <a:solidFill>
                  <a:srgbClr val="002060"/>
                </a:solidFill>
              </a:rPr>
              <a:t>Оптимальное соотношение надавливаний на грудную клетку и вдохов искусственного дыхания способом «рот в рот»–    </a:t>
            </a:r>
            <a:r>
              <a:rPr lang="ru-RU" altLang="uk-UA" sz="1800" b="1" dirty="0" smtClean="0">
                <a:solidFill>
                  <a:srgbClr val="002060"/>
                </a:solidFill>
              </a:rPr>
              <a:t>30 </a:t>
            </a:r>
            <a:r>
              <a:rPr lang="ru-RU" altLang="uk-UA" sz="1800" b="1" dirty="0" smtClean="0">
                <a:solidFill>
                  <a:srgbClr val="002060"/>
                </a:solidFill>
              </a:rPr>
              <a:t>: 2, </a:t>
            </a:r>
            <a:endParaRPr lang="ru-RU" altLang="uk-UA" sz="1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1800" b="1" dirty="0" smtClean="0">
                <a:solidFill>
                  <a:srgbClr val="002060"/>
                </a:solidFill>
              </a:rPr>
              <a:t>Независимо от количества участников реанимации.</a:t>
            </a:r>
            <a:endParaRPr lang="ru-RU" altLang="uk-UA" sz="1800" dirty="0" smtClean="0">
              <a:solidFill>
                <a:srgbClr val="002060"/>
              </a:solidFill>
            </a:endParaRPr>
          </a:p>
          <a:p>
            <a:pPr eaLnBrk="1" hangingPunct="1"/>
            <a:endParaRPr lang="ru-RU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Внимание!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uk-UA" b="1" smtClean="0">
                <a:solidFill>
                  <a:srgbClr val="C00000"/>
                </a:solidFill>
              </a:rPr>
              <a:t>Если из- под ладони раздался неприятный хруст—значит, сломано ребро.</a:t>
            </a:r>
            <a:endParaRPr lang="ru-RU" altLang="uk-UA" smtClean="0">
              <a:solidFill>
                <a:srgbClr val="C0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b="1" smtClean="0">
                <a:solidFill>
                  <a:srgbClr val="C00000"/>
                </a:solidFill>
              </a:rPr>
              <a:t>    Тогда уменьшайте не глубину и силу надавливаний, а их ритм.</a:t>
            </a:r>
            <a:endParaRPr lang="ru-RU" altLang="uk-UA" smtClean="0">
              <a:solidFill>
                <a:srgbClr val="C0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b="1" smtClean="0">
                <a:solidFill>
                  <a:srgbClr val="C00000"/>
                </a:solidFill>
              </a:rPr>
              <a:t>    Ни в коем случае не прекращайте непрямой массаж сердца!</a:t>
            </a:r>
            <a:endParaRPr lang="ru-RU" altLang="uk-UA" smtClean="0">
              <a:solidFill>
                <a:srgbClr val="C0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Закрепление  урока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Перечислите  этапы экстренной реанимационной помощи.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течение какого времени возможно оказание ЭРП человеку?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Какова последовательность действий спасателя при ИВЛ?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53" y="2204864"/>
            <a:ext cx="3713550" cy="246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02060"/>
                </a:solidFill>
              </a:rPr>
              <a:t>План урока:</a:t>
            </a:r>
            <a:endParaRPr lang="ru-RU" sz="2800" b="1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uk-UA" sz="2800" b="1" smtClean="0">
                <a:solidFill>
                  <a:srgbClr val="FF0000"/>
                </a:solidFill>
              </a:rPr>
              <a:t>1. Терминальные (конечные) состояния человека.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uk-UA" sz="2800" b="1" smtClean="0">
                <a:solidFill>
                  <a:srgbClr val="FF0000"/>
                </a:solidFill>
              </a:rPr>
              <a:t>2. Экстренная реанимационная помощь при остановке сердечной деятельности и прекращении дыхания.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uk-UA" sz="2800" b="1" smtClean="0">
                <a:solidFill>
                  <a:srgbClr val="FF0000"/>
                </a:solidFill>
              </a:rPr>
              <a:t>3. Этапы реанимации.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uk-UA" sz="2800" b="1" smtClean="0">
                <a:solidFill>
                  <a:srgbClr val="FF0000"/>
                </a:solidFill>
              </a:rPr>
              <a:t>4. Закрепление пройденного материала.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uk-UA" sz="2800" b="1" smtClean="0">
                <a:solidFill>
                  <a:srgbClr val="FF0000"/>
                </a:solidFill>
              </a:rPr>
              <a:t>5. Домашнее задание.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uk-UA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FF0000"/>
                </a:solidFill>
              </a:rPr>
              <a:t>Цель  урока: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uk-UA" smtClean="0"/>
              <a:t>ознакомление  обучающихся  правилами экстренной медицинской помощи  при терминальных состояниях  человека. По окончании изучения темы обучающиеся должны овладеть навыками приемов проведения непрямого массажа сердца, искусственной вентиляции легких и оказания первой медицинской помощи при остановке сердца.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FFFF00"/>
                </a:solidFill>
              </a:rPr>
              <a:t>         </a:t>
            </a:r>
            <a:r>
              <a:rPr lang="ru-RU" sz="2800" smtClean="0">
                <a:solidFill>
                  <a:srgbClr val="002060"/>
                </a:solidFill>
              </a:rPr>
              <a:t/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Ход урока.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Терминальные (конечные ) состояния человека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b="1" i="1" u="sng" smtClean="0">
                <a:solidFill>
                  <a:srgbClr val="C00000"/>
                </a:solidFill>
              </a:rPr>
              <a:t>Терминальные состояния</a:t>
            </a:r>
            <a:r>
              <a:rPr lang="ru-RU" altLang="uk-UA" b="1" i="1" smtClean="0">
                <a:solidFill>
                  <a:srgbClr val="C00000"/>
                </a:solidFill>
              </a:rPr>
              <a:t> </a:t>
            </a:r>
            <a:r>
              <a:rPr lang="ru-RU" altLang="uk-UA" smtClean="0"/>
              <a:t>— это крайние состояния, переходные от жизни к смерти. Оживление возможно на всех стадиях умирания.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Различают 4 вида терминальных состояний (этапов умирания):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1) преагональное состояние (или преагония, шок      4-й степени);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2) терминальная пауза;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3) агония;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4) клиническая смерть.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uk-U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Внимание!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960" y="2348880"/>
            <a:ext cx="7543801" cy="259228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uk-UA" sz="2400" dirty="0" smtClean="0">
                <a:solidFill>
                  <a:schemeClr val="bg1"/>
                </a:solidFill>
              </a:rPr>
              <a:t>    Весь комплекс экстренной реанимационной помощи должен быть оказан в течение 5 мин после начала состояния клинической смерти. Исключением служит утопление в холодной воде — полноценное оживление возможно в течение 20 мин, а при утоплении в ледяной воде — в течение 2 час</a:t>
            </a:r>
            <a:r>
              <a:rPr lang="ru-RU" altLang="uk-UA" sz="2400" dirty="0" smtClean="0">
                <a:solidFill>
                  <a:schemeClr val="bg1"/>
                </a:solidFill>
              </a:rPr>
              <a:t>.</a:t>
            </a:r>
            <a:endParaRPr lang="ru-RU" altLang="uk-U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002060"/>
                </a:solidFill>
              </a:rPr>
              <a:t>Подготовительный  период .</a:t>
            </a:r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Прежде  чем приступить  к  реанимации, освободите от одежды грудную клетку пострадавшего и определите анатомические ориентиры для реанимации.</a:t>
            </a:r>
            <a:endParaRPr lang="ru-RU" sz="2400"/>
          </a:p>
        </p:txBody>
      </p:sp>
      <p:pic>
        <p:nvPicPr>
          <p:cNvPr id="6" name="Содержимое 5" descr="реан.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03" y="1846263"/>
            <a:ext cx="5501843" cy="4022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</a:rPr>
              <a:t>Анатомические ориентиры, необходимые для сердечно-легочной реанимации</a:t>
            </a:r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12290" name="Содержимое 3" descr="реан.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8" y="1846263"/>
            <a:ext cx="2082794" cy="4022725"/>
          </a:xfr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857875" y="2571750"/>
            <a:ext cx="3133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120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Хрящи гортани и трахея</a:t>
            </a:r>
            <a:endParaRPr lang="ru-RU" altLang="uk-UA" sz="120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Недопустимо давить на эти хрящи во </a:t>
            </a:r>
          </a:p>
          <a:p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время определения пульса </a:t>
            </a:r>
          </a:p>
          <a:p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 сонной артерии.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86438" y="1285875"/>
            <a:ext cx="314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Зрачок  </a:t>
            </a:r>
          </a:p>
          <a:p>
            <a:pPr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Его сужение при проведении   реанимации подтверждает  жизнеспособность коры головного мозга.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313" y="3500438"/>
            <a:ext cx="3162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Грудина </a:t>
            </a:r>
            <a:r>
              <a:rPr lang="ru-RU" altLang="uk-UA" sz="1200" b="1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(грудная кость) </a:t>
            </a:r>
          </a:p>
          <a:p>
            <a:pPr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 время непрямого массажа сердца </a:t>
            </a:r>
          </a:p>
          <a:p>
            <a:pPr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начинайте очередное надавливание </a:t>
            </a:r>
          </a:p>
          <a:p>
            <a:pPr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 грудину только после ее возвращения в исходную точку.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4313" y="4643438"/>
            <a:ext cx="3097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6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Место нанесения удара </a:t>
            </a:r>
          </a:p>
          <a:p>
            <a:pPr algn="ctr" eaLnBrk="1" hangingPunct="1"/>
            <a:r>
              <a:rPr lang="ru-RU" altLang="uk-UA" sz="16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надавливаний непрямого</a:t>
            </a:r>
          </a:p>
          <a:p>
            <a:pPr algn="ctr" eaLnBrk="1" hangingPunct="1"/>
            <a:r>
              <a:rPr lang="ru-RU" altLang="uk-UA" sz="16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массажа сердца</a:t>
            </a:r>
            <a:endParaRPr lang="ru-RU" altLang="uk-UA" sz="16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28875" y="5857875"/>
            <a:ext cx="342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 b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Мечевидный отросток</a:t>
            </a:r>
            <a:endParaRPr lang="ru-RU" altLang="uk-UA" sz="120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Именно его оберегайте от повреждений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при нанесении прекардиального удара 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проведении непрямого массажа сердца.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546725" y="3571875"/>
            <a:ext cx="3597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 b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Кивательная мышца</a:t>
            </a:r>
            <a:endParaRPr lang="ru-RU" altLang="uk-UA" sz="120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(грудино-ключично-сосцевидная мышца). 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Начинается возле мочки уха, заканчивается 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 ключицы. На всем ее протяжении можно 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определять пульс сонной артерии.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571750"/>
            <a:ext cx="3294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 b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Сонная артерия </a:t>
            </a:r>
            <a:endParaRPr lang="ru-RU" altLang="uk-UA" sz="120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Наличие или отсутствие пульса говорит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о наличии или отсутствии сердечных </a:t>
            </a:r>
          </a:p>
          <a:p>
            <a:pPr algn="ctr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сокращений.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645150" y="4857750"/>
            <a:ext cx="3498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1200" b="1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Ребра 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 время непрямого массажа сердца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 них ни в коем случае нельзя опираться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пальцами или давить ладонью. Чтобы не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сломать ребра, очередное надавливание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начинайте только после полного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возвращения грудины в исходное </a:t>
            </a:r>
          </a:p>
          <a:p>
            <a:pPr algn="ctr" eaLnBrk="1" hangingPunct="1"/>
            <a:r>
              <a:rPr lang="ru-RU" altLang="uk-UA" sz="1200" b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положение</a:t>
            </a:r>
            <a:endParaRPr lang="ru-RU" altLang="uk-UA" sz="120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</a:rPr>
              <a:t>Этапы реанимации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Диагностика.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Как определить признаки клинической смерти. 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  Не тратьте времени на вопросы лежащему человеку:</a:t>
            </a:r>
            <a:endParaRPr lang="ru-RU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«Все ли в порядке?», «Нужна ли помощь?»</a:t>
            </a:r>
            <a:endParaRPr lang="ru-RU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Не тратьте времени на определение признаков дыхания– они трудноуловимы.</a:t>
            </a:r>
            <a:endParaRPr lang="ru-RU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  </a:t>
            </a:r>
            <a:endParaRPr lang="ru-RU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   Если пострадавший лежит неподвижно и не реагирует на происходящее вокруг него, то, не теряя ни секунды, приступайте к определению реакции зрачков на свет и наличия пульса на сонной артерии.</a:t>
            </a: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Следует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еан.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85875"/>
            <a:ext cx="4432300" cy="36671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429125" cy="3733800"/>
          </a:xfrm>
        </p:spPr>
        <p:txBody>
          <a:bodyPr/>
          <a:lstStyle/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1. Приподнять большим пальцем верхнее веко.</a:t>
            </a:r>
            <a:endParaRPr lang="ru-RU" altLang="uk-UA" sz="20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2. Посмотреть на зрачок. </a:t>
            </a:r>
          </a:p>
          <a:p>
            <a:pPr eaLnBrk="1" hangingPunct="1"/>
            <a:r>
              <a:rPr lang="ru-RU" altLang="uk-UA" sz="2000" b="1" smtClean="0">
                <a:solidFill>
                  <a:srgbClr val="002060"/>
                </a:solidFill>
              </a:rPr>
              <a:t> Если темно, посветить на  зрачок электрическим  фонариком           </a:t>
            </a:r>
            <a:r>
              <a:rPr lang="ru-RU" altLang="uk-UA" sz="2000" b="1" smtClean="0"/>
              <a:t>      </a:t>
            </a:r>
            <a:endParaRPr lang="ru-RU" altLang="uk-UA" sz="2000" smtClean="0"/>
          </a:p>
          <a:p>
            <a:pPr eaLnBrk="1" hangingPunct="1"/>
            <a:endParaRPr lang="ru-RU" altLang="uk-UA" smtClean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50" y="5214938"/>
            <a:ext cx="850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000" b="1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зрачок сузился —значит, есть реакция зрачка на свет.</a:t>
            </a:r>
          </a:p>
          <a:p>
            <a:r>
              <a:rPr lang="ru-RU" altLang="uk-UA" sz="2000" b="1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зрачок после попадания света на него остался широ-</a:t>
            </a:r>
          </a:p>
          <a:p>
            <a:r>
              <a:rPr lang="ru-RU" altLang="uk-UA" sz="2000" b="1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ким—значит, отсутствует реакция зрачка на свет.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1322</TotalTime>
  <Words>741</Words>
  <Application>Microsoft Office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Constantia</vt:lpstr>
      <vt:lpstr>Wingdings 2</vt:lpstr>
      <vt:lpstr>Calibri</vt:lpstr>
      <vt:lpstr>Wingdings</vt:lpstr>
      <vt:lpstr>Arial Black</vt:lpstr>
      <vt:lpstr>Times New Roman</vt:lpstr>
      <vt:lpstr>Retrospect</vt:lpstr>
      <vt:lpstr>Первая медицинская помощь при остановке сердца и дыхания</vt:lpstr>
      <vt:lpstr>План урока:</vt:lpstr>
      <vt:lpstr>Цель  урока:</vt:lpstr>
      <vt:lpstr>          Ход урока.  Терминальные (конечные ) состояния человека</vt:lpstr>
      <vt:lpstr>Внимание!</vt:lpstr>
      <vt:lpstr>Подготовительный  период . Прежде  чем приступить  к  реанимации, освободите от одежды грудную клетку пострадавшего и определите анатомические ориентиры для реанимации.</vt:lpstr>
      <vt:lpstr>Анатомические ориентиры, необходимые для сердечно-легочной реанимации</vt:lpstr>
      <vt:lpstr>Этапы реанимации</vt:lpstr>
      <vt:lpstr>Следует</vt:lpstr>
      <vt:lpstr> Внимание!</vt:lpstr>
      <vt:lpstr>PowerPoint Presentation</vt:lpstr>
      <vt:lpstr>КАК СЛЕДУЕТ НАНОСИТЬ УДАР ПО ГРУДИНЕ </vt:lpstr>
      <vt:lpstr> Внимание!</vt:lpstr>
      <vt:lpstr>КАК СЛЕДУЕТ ПРОВОДИТЬ  НЕПРЯМОЙ МАССАЖ СЕРДЦА</vt:lpstr>
      <vt:lpstr>PowerPoint Presentation</vt:lpstr>
      <vt:lpstr>PowerPoint Presentation</vt:lpstr>
      <vt:lpstr>Внимание!</vt:lpstr>
      <vt:lpstr>Закрепление 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 Manchak</dc:creator>
  <cp:lastModifiedBy>Inna Manchak</cp:lastModifiedBy>
  <cp:revision>130</cp:revision>
  <dcterms:modified xsi:type="dcterms:W3CDTF">2018-08-17T10:33:30Z</dcterms:modified>
</cp:coreProperties>
</file>