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 id="258" r:id="rId3"/>
    <p:sldId id="257" r:id="rId4"/>
    <p:sldId id="259" r:id="rId5"/>
    <p:sldId id="260" r:id="rId6"/>
    <p:sldId id="261" r:id="rId7"/>
    <p:sldId id="262" r:id="rId8"/>
    <p:sldId id="263" r:id="rId9"/>
    <p:sldId id="264" r:id="rId10"/>
    <p:sldId id="265" r:id="rId11"/>
    <p:sldId id="267" r:id="rId12"/>
    <p:sldId id="268" r:id="rId13"/>
    <p:sldId id="271" r:id="rId14"/>
    <p:sldId id="270"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71" d="100"/>
          <a:sy n="71" d="100"/>
        </p:scale>
        <p:origin x="8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81C73B-197A-4550-A925-C58DBD0E08AD}"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ru-RU"/>
        </a:p>
      </dgm:t>
    </dgm:pt>
    <dgm:pt modelId="{EC18DF9A-25E4-4B33-A676-A679763191C3}">
      <dgm:prSet phldrT="[Текст]" custT="1"/>
      <dgm:spPr/>
      <dgm:t>
        <a:bodyPr/>
        <a:lstStyle/>
        <a:p>
          <a:r>
            <a:rPr lang="ru-RU" sz="2400" smtClean="0"/>
            <a:t>1. Уйти с пути лавины в безопасное место, двигаясь по горизонтали.</a:t>
          </a:r>
          <a:endParaRPr lang="ru-RU" sz="2400"/>
        </a:p>
      </dgm:t>
    </dgm:pt>
    <dgm:pt modelId="{7E430C65-B151-4441-A287-3824B0FA0C2D}" type="parTrans" cxnId="{5CBAC1E6-470F-47A1-B785-360335839B19}">
      <dgm:prSet/>
      <dgm:spPr/>
      <dgm:t>
        <a:bodyPr/>
        <a:lstStyle/>
        <a:p>
          <a:endParaRPr lang="ru-RU" sz="2000"/>
        </a:p>
      </dgm:t>
    </dgm:pt>
    <dgm:pt modelId="{7036B921-6C2B-4934-95B7-48D992A540B1}" type="sibTrans" cxnId="{5CBAC1E6-470F-47A1-B785-360335839B19}">
      <dgm:prSet/>
      <dgm:spPr/>
      <dgm:t>
        <a:bodyPr/>
        <a:lstStyle/>
        <a:p>
          <a:endParaRPr lang="ru-RU" sz="2000"/>
        </a:p>
      </dgm:t>
    </dgm:pt>
    <dgm:pt modelId="{6A111FC5-91FB-43CD-A09D-448160999B24}">
      <dgm:prSet phldrT="[Текст]" custT="1"/>
      <dgm:spPr/>
      <dgm:t>
        <a:bodyPr/>
        <a:lstStyle/>
        <a:p>
          <a:r>
            <a:rPr lang="ru-RU" sz="2400" smtClean="0"/>
            <a:t>2. Спрятаться за выступом или в пещере.</a:t>
          </a:r>
          <a:endParaRPr lang="ru-RU" sz="2400"/>
        </a:p>
      </dgm:t>
    </dgm:pt>
    <dgm:pt modelId="{73C0D13D-A316-4DB3-A2F8-A8FF9050B189}" type="parTrans" cxnId="{A18D2754-71BF-4C5A-BE79-D7351E4E266C}">
      <dgm:prSet/>
      <dgm:spPr/>
      <dgm:t>
        <a:bodyPr/>
        <a:lstStyle/>
        <a:p>
          <a:endParaRPr lang="ru-RU" sz="2000"/>
        </a:p>
      </dgm:t>
    </dgm:pt>
    <dgm:pt modelId="{0360F366-368E-4617-9C3A-D06E7C4BD714}" type="sibTrans" cxnId="{A18D2754-71BF-4C5A-BE79-D7351E4E266C}">
      <dgm:prSet/>
      <dgm:spPr/>
      <dgm:t>
        <a:bodyPr/>
        <a:lstStyle/>
        <a:p>
          <a:endParaRPr lang="ru-RU" sz="2000"/>
        </a:p>
      </dgm:t>
    </dgm:pt>
    <dgm:pt modelId="{D3C81483-E355-4761-9477-48865179D021}">
      <dgm:prSet phldrT="[Текст]" custT="1"/>
      <dgm:spPr/>
      <dgm:t>
        <a:bodyPr/>
        <a:lstStyle/>
        <a:p>
          <a:r>
            <a:rPr lang="ru-RU" sz="2400" smtClean="0"/>
            <a:t>3. Взобраться на возвышение, устойчивый камень или крепкое дерево ( нельзя прятаться за молодыми деревьями, так как снег их может поломать)</a:t>
          </a:r>
          <a:endParaRPr lang="ru-RU" sz="2400"/>
        </a:p>
      </dgm:t>
    </dgm:pt>
    <dgm:pt modelId="{19C02969-A368-4349-9652-245B3AFDD8F8}" type="parTrans" cxnId="{82CA6E31-8201-4DD7-BB0F-2F85EA54BC00}">
      <dgm:prSet/>
      <dgm:spPr/>
      <dgm:t>
        <a:bodyPr/>
        <a:lstStyle/>
        <a:p>
          <a:endParaRPr lang="ru-RU" sz="2000"/>
        </a:p>
      </dgm:t>
    </dgm:pt>
    <dgm:pt modelId="{BDB14138-AEC5-48FF-A4DB-F690F21214B4}" type="sibTrans" cxnId="{82CA6E31-8201-4DD7-BB0F-2F85EA54BC00}">
      <dgm:prSet/>
      <dgm:spPr/>
      <dgm:t>
        <a:bodyPr/>
        <a:lstStyle/>
        <a:p>
          <a:endParaRPr lang="ru-RU" sz="2000"/>
        </a:p>
      </dgm:t>
    </dgm:pt>
    <dgm:pt modelId="{3473A235-52D4-446C-B353-436B1C98C37A}">
      <dgm:prSet custT="1"/>
      <dgm:spPr/>
      <dgm:t>
        <a:bodyPr/>
        <a:lstStyle/>
        <a:p>
          <a:r>
            <a:rPr lang="ru-RU" sz="2400" smtClean="0"/>
            <a:t>4. Быстро освободиться от всех вещей, которые могут быть втянуты в несущийся поток и сковывать движения: от рюкзака, лыж, палок, ледоруба.</a:t>
          </a:r>
          <a:endParaRPr lang="ru-RU" sz="2400"/>
        </a:p>
      </dgm:t>
    </dgm:pt>
    <dgm:pt modelId="{CE25550F-AD73-4128-88B3-A57E99B92C9C}" type="parTrans" cxnId="{41F208B2-0016-478B-8C7A-11B9468F8EE8}">
      <dgm:prSet/>
      <dgm:spPr/>
      <dgm:t>
        <a:bodyPr/>
        <a:lstStyle/>
        <a:p>
          <a:endParaRPr lang="ru-RU" sz="2000"/>
        </a:p>
      </dgm:t>
    </dgm:pt>
    <dgm:pt modelId="{C751E603-D452-46CF-95D0-83D5EE9A4541}" type="sibTrans" cxnId="{41F208B2-0016-478B-8C7A-11B9468F8EE8}">
      <dgm:prSet/>
      <dgm:spPr/>
      <dgm:t>
        <a:bodyPr/>
        <a:lstStyle/>
        <a:p>
          <a:endParaRPr lang="ru-RU" sz="2000"/>
        </a:p>
      </dgm:t>
    </dgm:pt>
    <dgm:pt modelId="{5EDC28A7-70DC-458E-A2B7-4D1DCCE74D5D}" type="pres">
      <dgm:prSet presAssocID="{BA81C73B-197A-4550-A925-C58DBD0E08AD}" presName="linear" presStyleCnt="0">
        <dgm:presLayoutVars>
          <dgm:animLvl val="lvl"/>
          <dgm:resizeHandles val="exact"/>
        </dgm:presLayoutVars>
      </dgm:prSet>
      <dgm:spPr/>
    </dgm:pt>
    <dgm:pt modelId="{EA0BD3F6-F6A8-4098-967F-A1681954CB5C}" type="pres">
      <dgm:prSet presAssocID="{EC18DF9A-25E4-4B33-A676-A679763191C3}" presName="parentText" presStyleLbl="node1" presStyleIdx="0" presStyleCnt="4">
        <dgm:presLayoutVars>
          <dgm:chMax val="0"/>
          <dgm:bulletEnabled val="1"/>
        </dgm:presLayoutVars>
      </dgm:prSet>
      <dgm:spPr/>
      <dgm:t>
        <a:bodyPr/>
        <a:lstStyle/>
        <a:p>
          <a:endParaRPr lang="ru-RU"/>
        </a:p>
      </dgm:t>
    </dgm:pt>
    <dgm:pt modelId="{28A81048-4A13-47A5-BCD4-2F9ADD36471F}" type="pres">
      <dgm:prSet presAssocID="{7036B921-6C2B-4934-95B7-48D992A540B1}" presName="spacer" presStyleCnt="0"/>
      <dgm:spPr/>
    </dgm:pt>
    <dgm:pt modelId="{222363B2-27ED-44E7-8BA8-C5DB312E5912}" type="pres">
      <dgm:prSet presAssocID="{6A111FC5-91FB-43CD-A09D-448160999B24}" presName="parentText" presStyleLbl="node1" presStyleIdx="1" presStyleCnt="4">
        <dgm:presLayoutVars>
          <dgm:chMax val="0"/>
          <dgm:bulletEnabled val="1"/>
        </dgm:presLayoutVars>
      </dgm:prSet>
      <dgm:spPr/>
      <dgm:t>
        <a:bodyPr/>
        <a:lstStyle/>
        <a:p>
          <a:endParaRPr lang="ru-RU"/>
        </a:p>
      </dgm:t>
    </dgm:pt>
    <dgm:pt modelId="{740231EE-7125-457E-BE48-D646817E9641}" type="pres">
      <dgm:prSet presAssocID="{0360F366-368E-4617-9C3A-D06E7C4BD714}" presName="spacer" presStyleCnt="0"/>
      <dgm:spPr/>
    </dgm:pt>
    <dgm:pt modelId="{3781277D-E910-48C3-8371-922B8781B4AA}" type="pres">
      <dgm:prSet presAssocID="{D3C81483-E355-4761-9477-48865179D021}" presName="parentText" presStyleLbl="node1" presStyleIdx="2" presStyleCnt="4">
        <dgm:presLayoutVars>
          <dgm:chMax val="0"/>
          <dgm:bulletEnabled val="1"/>
        </dgm:presLayoutVars>
      </dgm:prSet>
      <dgm:spPr/>
    </dgm:pt>
    <dgm:pt modelId="{8E55585F-7EC2-4C98-A98E-BE5A4ED0BAA4}" type="pres">
      <dgm:prSet presAssocID="{BDB14138-AEC5-48FF-A4DB-F690F21214B4}" presName="spacer" presStyleCnt="0"/>
      <dgm:spPr/>
    </dgm:pt>
    <dgm:pt modelId="{67E3E8BA-4D49-4C48-A275-8ACC9A18F470}" type="pres">
      <dgm:prSet presAssocID="{3473A235-52D4-446C-B353-436B1C98C37A}" presName="parentText" presStyleLbl="node1" presStyleIdx="3" presStyleCnt="4">
        <dgm:presLayoutVars>
          <dgm:chMax val="0"/>
          <dgm:bulletEnabled val="1"/>
        </dgm:presLayoutVars>
      </dgm:prSet>
      <dgm:spPr/>
    </dgm:pt>
  </dgm:ptLst>
  <dgm:cxnLst>
    <dgm:cxn modelId="{41F208B2-0016-478B-8C7A-11B9468F8EE8}" srcId="{BA81C73B-197A-4550-A925-C58DBD0E08AD}" destId="{3473A235-52D4-446C-B353-436B1C98C37A}" srcOrd="3" destOrd="0" parTransId="{CE25550F-AD73-4128-88B3-A57E99B92C9C}" sibTransId="{C751E603-D452-46CF-95D0-83D5EE9A4541}"/>
    <dgm:cxn modelId="{5CBAC1E6-470F-47A1-B785-360335839B19}" srcId="{BA81C73B-197A-4550-A925-C58DBD0E08AD}" destId="{EC18DF9A-25E4-4B33-A676-A679763191C3}" srcOrd="0" destOrd="0" parTransId="{7E430C65-B151-4441-A287-3824B0FA0C2D}" sibTransId="{7036B921-6C2B-4934-95B7-48D992A540B1}"/>
    <dgm:cxn modelId="{A18D2754-71BF-4C5A-BE79-D7351E4E266C}" srcId="{BA81C73B-197A-4550-A925-C58DBD0E08AD}" destId="{6A111FC5-91FB-43CD-A09D-448160999B24}" srcOrd="1" destOrd="0" parTransId="{73C0D13D-A316-4DB3-A2F8-A8FF9050B189}" sibTransId="{0360F366-368E-4617-9C3A-D06E7C4BD714}"/>
    <dgm:cxn modelId="{1218919D-3947-4141-BBB2-4D6CCE97696F}" type="presOf" srcId="{6A111FC5-91FB-43CD-A09D-448160999B24}" destId="{222363B2-27ED-44E7-8BA8-C5DB312E5912}" srcOrd="0" destOrd="0" presId="urn:microsoft.com/office/officeart/2005/8/layout/vList2"/>
    <dgm:cxn modelId="{998FEA4A-DC1E-4EFB-B896-8F47D2DA1578}" type="presOf" srcId="{3473A235-52D4-446C-B353-436B1C98C37A}" destId="{67E3E8BA-4D49-4C48-A275-8ACC9A18F470}" srcOrd="0" destOrd="0" presId="urn:microsoft.com/office/officeart/2005/8/layout/vList2"/>
    <dgm:cxn modelId="{53FF44B8-2DD2-49EA-A473-23695E77CB6E}" type="presOf" srcId="{D3C81483-E355-4761-9477-48865179D021}" destId="{3781277D-E910-48C3-8371-922B8781B4AA}" srcOrd="0" destOrd="0" presId="urn:microsoft.com/office/officeart/2005/8/layout/vList2"/>
    <dgm:cxn modelId="{82CA6E31-8201-4DD7-BB0F-2F85EA54BC00}" srcId="{BA81C73B-197A-4550-A925-C58DBD0E08AD}" destId="{D3C81483-E355-4761-9477-48865179D021}" srcOrd="2" destOrd="0" parTransId="{19C02969-A368-4349-9652-245B3AFDD8F8}" sibTransId="{BDB14138-AEC5-48FF-A4DB-F690F21214B4}"/>
    <dgm:cxn modelId="{FC3925F2-016C-4CD7-B0FA-ACF7D687B579}" type="presOf" srcId="{BA81C73B-197A-4550-A925-C58DBD0E08AD}" destId="{5EDC28A7-70DC-458E-A2B7-4D1DCCE74D5D}" srcOrd="0" destOrd="0" presId="urn:microsoft.com/office/officeart/2005/8/layout/vList2"/>
    <dgm:cxn modelId="{12B8A46E-D28C-42A5-8B93-96373015884E}" type="presOf" srcId="{EC18DF9A-25E4-4B33-A676-A679763191C3}" destId="{EA0BD3F6-F6A8-4098-967F-A1681954CB5C}" srcOrd="0" destOrd="0" presId="urn:microsoft.com/office/officeart/2005/8/layout/vList2"/>
    <dgm:cxn modelId="{2B4FAB53-00B4-487F-AF4F-2826C0DC9777}" type="presParOf" srcId="{5EDC28A7-70DC-458E-A2B7-4D1DCCE74D5D}" destId="{EA0BD3F6-F6A8-4098-967F-A1681954CB5C}" srcOrd="0" destOrd="0" presId="urn:microsoft.com/office/officeart/2005/8/layout/vList2"/>
    <dgm:cxn modelId="{C305623F-AA70-4C47-B3D9-AE572958C53A}" type="presParOf" srcId="{5EDC28A7-70DC-458E-A2B7-4D1DCCE74D5D}" destId="{28A81048-4A13-47A5-BCD4-2F9ADD36471F}" srcOrd="1" destOrd="0" presId="urn:microsoft.com/office/officeart/2005/8/layout/vList2"/>
    <dgm:cxn modelId="{2729B470-614F-42F3-830A-E2C53CFCABB3}" type="presParOf" srcId="{5EDC28A7-70DC-458E-A2B7-4D1DCCE74D5D}" destId="{222363B2-27ED-44E7-8BA8-C5DB312E5912}" srcOrd="2" destOrd="0" presId="urn:microsoft.com/office/officeart/2005/8/layout/vList2"/>
    <dgm:cxn modelId="{E57D3586-777B-4392-841F-FC9F9DBA2A08}" type="presParOf" srcId="{5EDC28A7-70DC-458E-A2B7-4D1DCCE74D5D}" destId="{740231EE-7125-457E-BE48-D646817E9641}" srcOrd="3" destOrd="0" presId="urn:microsoft.com/office/officeart/2005/8/layout/vList2"/>
    <dgm:cxn modelId="{BF47BB0D-7741-4631-9D28-88F7EF35A029}" type="presParOf" srcId="{5EDC28A7-70DC-458E-A2B7-4D1DCCE74D5D}" destId="{3781277D-E910-48C3-8371-922B8781B4AA}" srcOrd="4" destOrd="0" presId="urn:microsoft.com/office/officeart/2005/8/layout/vList2"/>
    <dgm:cxn modelId="{F75639B2-A53D-4F9F-94E9-4616525C641B}" type="presParOf" srcId="{5EDC28A7-70DC-458E-A2B7-4D1DCCE74D5D}" destId="{8E55585F-7EC2-4C98-A98E-BE5A4ED0BAA4}" srcOrd="5" destOrd="0" presId="urn:microsoft.com/office/officeart/2005/8/layout/vList2"/>
    <dgm:cxn modelId="{76CE8ED7-A3BA-4F1F-B8E7-553640A52697}" type="presParOf" srcId="{5EDC28A7-70DC-458E-A2B7-4D1DCCE74D5D}" destId="{67E3E8BA-4D49-4C48-A275-8ACC9A18F47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8F34589-BEEB-49F6-8508-374146B0281F}"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ru-RU"/>
        </a:p>
      </dgm:t>
    </dgm:pt>
    <dgm:pt modelId="{06231BD8-0FD1-455E-AD8A-7DE823040BCD}">
      <dgm:prSet phldrT="[Текст]" custT="1"/>
      <dgm:spPr>
        <a:solidFill>
          <a:srgbClr val="FFC000"/>
        </a:solidFill>
      </dgm:spPr>
      <dgm:t>
        <a:bodyPr/>
        <a:lstStyle/>
        <a:p>
          <a:r>
            <a:rPr lang="ru-RU" sz="1800" smtClean="0">
              <a:solidFill>
                <a:schemeClr val="tx1"/>
              </a:solidFill>
            </a:rPr>
            <a:t>Закрыть нос и рот шарфом или шапкой, чтобы исключить попадание туда снега;</a:t>
          </a:r>
          <a:endParaRPr lang="ru-RU" sz="1800">
            <a:solidFill>
              <a:schemeClr val="tx1"/>
            </a:solidFill>
          </a:endParaRPr>
        </a:p>
      </dgm:t>
    </dgm:pt>
    <dgm:pt modelId="{D33214A7-28F3-46DC-BBCB-28D95A17017F}" type="parTrans" cxnId="{68E4D167-BF4C-4EA9-A6F2-C2990FD6FFAA}">
      <dgm:prSet/>
      <dgm:spPr/>
      <dgm:t>
        <a:bodyPr/>
        <a:lstStyle/>
        <a:p>
          <a:endParaRPr lang="ru-RU" sz="6600"/>
        </a:p>
      </dgm:t>
    </dgm:pt>
    <dgm:pt modelId="{737D4C7E-172D-4FB6-B8AF-EC37B0D7188E}" type="sibTrans" cxnId="{68E4D167-BF4C-4EA9-A6F2-C2990FD6FFAA}">
      <dgm:prSet/>
      <dgm:spPr/>
      <dgm:t>
        <a:bodyPr/>
        <a:lstStyle/>
        <a:p>
          <a:endParaRPr lang="ru-RU" sz="6600"/>
        </a:p>
      </dgm:t>
    </dgm:pt>
    <dgm:pt modelId="{F70D5B3A-CDB8-4904-9E04-41FFE54AFD97}">
      <dgm:prSet phldrT="[Текст]" custT="1"/>
      <dgm:spPr/>
      <dgm:t>
        <a:bodyPr/>
        <a:lstStyle/>
        <a:p>
          <a:r>
            <a:rPr lang="ru-RU" sz="1800" b="0" i="0" smtClean="0"/>
            <a:t>Сгруппироваться: принять горизонтальное положение, развернувшись в направлении движения снежного потока, подтянуть колени к животу;</a:t>
          </a:r>
          <a:endParaRPr lang="ru-RU" sz="1800"/>
        </a:p>
      </dgm:t>
    </dgm:pt>
    <dgm:pt modelId="{41551632-0894-4BDF-A87B-699C197031F2}" type="parTrans" cxnId="{41E35542-D76F-43BB-8412-FEC5F6A2BC67}">
      <dgm:prSet/>
      <dgm:spPr/>
      <dgm:t>
        <a:bodyPr/>
        <a:lstStyle/>
        <a:p>
          <a:endParaRPr lang="ru-RU" sz="6600"/>
        </a:p>
      </dgm:t>
    </dgm:pt>
    <dgm:pt modelId="{2EE3FD58-30A4-458C-B519-1BF5703365D2}" type="sibTrans" cxnId="{41E35542-D76F-43BB-8412-FEC5F6A2BC67}">
      <dgm:prSet/>
      <dgm:spPr/>
      <dgm:t>
        <a:bodyPr/>
        <a:lstStyle/>
        <a:p>
          <a:endParaRPr lang="ru-RU" sz="6600"/>
        </a:p>
      </dgm:t>
    </dgm:pt>
    <dgm:pt modelId="{89B1E0E3-6C50-428E-B875-FE96AABE1B15}">
      <dgm:prSet phldrT="[Текст]" custT="1"/>
      <dgm:spPr>
        <a:solidFill>
          <a:srgbClr val="92D050"/>
        </a:solidFill>
      </dgm:spPr>
      <dgm:t>
        <a:bodyPr/>
        <a:lstStyle/>
        <a:p>
          <a:r>
            <a:rPr lang="ru-RU" sz="1800" smtClean="0"/>
            <a:t>Когда лавина остановится, попробовать выбраться самостоятельно или попытаться протолкнуть наверх руку, чтобы ее заметили спасатели;</a:t>
          </a:r>
          <a:endParaRPr lang="ru-RU" sz="1800"/>
        </a:p>
      </dgm:t>
    </dgm:pt>
    <dgm:pt modelId="{1D5281C9-7D2B-4BA5-9806-0E3EFA16F98B}" type="parTrans" cxnId="{38A99BA9-576D-46A8-87A5-FBAE570889BF}">
      <dgm:prSet/>
      <dgm:spPr/>
      <dgm:t>
        <a:bodyPr/>
        <a:lstStyle/>
        <a:p>
          <a:endParaRPr lang="ru-RU" sz="6600"/>
        </a:p>
      </dgm:t>
    </dgm:pt>
    <dgm:pt modelId="{782A1253-E29A-4A06-9F87-378DC82320EC}" type="sibTrans" cxnId="{38A99BA9-576D-46A8-87A5-FBAE570889BF}">
      <dgm:prSet/>
      <dgm:spPr/>
      <dgm:t>
        <a:bodyPr/>
        <a:lstStyle/>
        <a:p>
          <a:endParaRPr lang="ru-RU" sz="6600"/>
        </a:p>
      </dgm:t>
    </dgm:pt>
    <dgm:pt modelId="{D2B62999-888F-43A1-BF4F-AAED7E2FCB3F}">
      <dgm:prSet phldrT="[Текст]" custT="1"/>
      <dgm:spPr/>
      <dgm:t>
        <a:bodyPr/>
        <a:lstStyle/>
        <a:p>
          <a:r>
            <a:rPr lang="ru-RU" sz="1800" smtClean="0"/>
            <a:t>Оказавшись в лавине, не кричите - снег полностью поглощает звуки, а крики и бессмысленные движения только лишают сил, кислорода и тепла;</a:t>
          </a:r>
          <a:endParaRPr lang="ru-RU" sz="1800"/>
        </a:p>
      </dgm:t>
    </dgm:pt>
    <dgm:pt modelId="{D2CF35F4-4EBD-4699-8A8E-B54F224B78F3}" type="parTrans" cxnId="{75A30BBE-30B4-4AE8-B4D8-916BF20DDF70}">
      <dgm:prSet/>
      <dgm:spPr/>
      <dgm:t>
        <a:bodyPr/>
        <a:lstStyle/>
        <a:p>
          <a:endParaRPr lang="ru-RU" sz="6600"/>
        </a:p>
      </dgm:t>
    </dgm:pt>
    <dgm:pt modelId="{8D03CF2A-98C9-4C5B-8A56-32C8CD21027E}" type="sibTrans" cxnId="{75A30BBE-30B4-4AE8-B4D8-916BF20DDF70}">
      <dgm:prSet/>
      <dgm:spPr/>
      <dgm:t>
        <a:bodyPr/>
        <a:lstStyle/>
        <a:p>
          <a:endParaRPr lang="ru-RU" sz="6600"/>
        </a:p>
      </dgm:t>
    </dgm:pt>
    <dgm:pt modelId="{8016442E-0F02-4D6A-85DB-3643B3FD90EF}">
      <dgm:prSet/>
      <dgm:spPr>
        <a:solidFill>
          <a:schemeClr val="bg2">
            <a:lumMod val="50000"/>
          </a:schemeClr>
        </a:solidFill>
      </dgm:spPr>
      <dgm:t>
        <a:bodyPr/>
        <a:lstStyle/>
        <a:p>
          <a:r>
            <a:rPr lang="ru-RU" smtClean="0"/>
            <a:t>Чтобы не замерзнуть, не забывайте шевелиться.</a:t>
          </a:r>
          <a:endParaRPr lang="ru-RU"/>
        </a:p>
      </dgm:t>
    </dgm:pt>
    <dgm:pt modelId="{9027CDD1-EDD4-4EFF-B3F0-256DD9CF672D}" type="parTrans" cxnId="{12E6B980-62AD-41CA-873F-41C4C1C9BEC9}">
      <dgm:prSet/>
      <dgm:spPr/>
      <dgm:t>
        <a:bodyPr/>
        <a:lstStyle/>
        <a:p>
          <a:endParaRPr lang="ru-RU"/>
        </a:p>
      </dgm:t>
    </dgm:pt>
    <dgm:pt modelId="{69B09857-737E-4C76-9D55-4A4DF4F494AC}" type="sibTrans" cxnId="{12E6B980-62AD-41CA-873F-41C4C1C9BEC9}">
      <dgm:prSet/>
      <dgm:spPr/>
      <dgm:t>
        <a:bodyPr/>
        <a:lstStyle/>
        <a:p>
          <a:endParaRPr lang="ru-RU"/>
        </a:p>
      </dgm:t>
    </dgm:pt>
    <dgm:pt modelId="{2FAB1688-D05B-42A1-B004-8741E90C82F4}" type="pres">
      <dgm:prSet presAssocID="{C8F34589-BEEB-49F6-8508-374146B0281F}" presName="linear" presStyleCnt="0">
        <dgm:presLayoutVars>
          <dgm:dir/>
          <dgm:animLvl val="lvl"/>
          <dgm:resizeHandles val="exact"/>
        </dgm:presLayoutVars>
      </dgm:prSet>
      <dgm:spPr/>
    </dgm:pt>
    <dgm:pt modelId="{15023EB6-F2C0-465D-A4DC-A909D5703AC7}" type="pres">
      <dgm:prSet presAssocID="{06231BD8-0FD1-455E-AD8A-7DE823040BCD}" presName="parentLin" presStyleCnt="0"/>
      <dgm:spPr/>
    </dgm:pt>
    <dgm:pt modelId="{43BFB8AE-9572-4119-88F6-6E3AC8A1AE62}" type="pres">
      <dgm:prSet presAssocID="{06231BD8-0FD1-455E-AD8A-7DE823040BCD}" presName="parentLeftMargin" presStyleLbl="node1" presStyleIdx="0" presStyleCnt="3"/>
      <dgm:spPr/>
    </dgm:pt>
    <dgm:pt modelId="{1F1864DF-7CB4-4344-8B56-279185B801D1}" type="pres">
      <dgm:prSet presAssocID="{06231BD8-0FD1-455E-AD8A-7DE823040BCD}" presName="parentText" presStyleLbl="node1" presStyleIdx="0" presStyleCnt="3" custScaleX="130571" custScaleY="129576" custLinFactNeighborX="-49438" custLinFactNeighborY="-45081">
        <dgm:presLayoutVars>
          <dgm:chMax val="0"/>
          <dgm:bulletEnabled val="1"/>
        </dgm:presLayoutVars>
      </dgm:prSet>
      <dgm:spPr/>
      <dgm:t>
        <a:bodyPr/>
        <a:lstStyle/>
        <a:p>
          <a:endParaRPr lang="ru-RU"/>
        </a:p>
      </dgm:t>
    </dgm:pt>
    <dgm:pt modelId="{E04E81CC-1E01-469E-BB5F-59573EF6257E}" type="pres">
      <dgm:prSet presAssocID="{06231BD8-0FD1-455E-AD8A-7DE823040BCD}" presName="negativeSpace" presStyleCnt="0"/>
      <dgm:spPr/>
    </dgm:pt>
    <dgm:pt modelId="{896A25AD-8C1F-48B2-951C-CFA119E41668}" type="pres">
      <dgm:prSet presAssocID="{06231BD8-0FD1-455E-AD8A-7DE823040BCD}" presName="childText" presStyleLbl="conFgAcc1" presStyleIdx="0" presStyleCnt="3" custLinFactNeighborY="-23386">
        <dgm:presLayoutVars>
          <dgm:bulletEnabled val="1"/>
        </dgm:presLayoutVars>
      </dgm:prSet>
      <dgm:spPr>
        <a:prstGeom prst="roundRect">
          <a:avLst/>
        </a:prstGeom>
      </dgm:spPr>
    </dgm:pt>
    <dgm:pt modelId="{28749D58-EFB0-4A6B-ADD8-57F457BF3C9D}" type="pres">
      <dgm:prSet presAssocID="{737D4C7E-172D-4FB6-B8AF-EC37B0D7188E}" presName="spaceBetweenRectangles" presStyleCnt="0"/>
      <dgm:spPr/>
    </dgm:pt>
    <dgm:pt modelId="{8247CF5A-1A23-4639-836A-0F09B11F9FBF}" type="pres">
      <dgm:prSet presAssocID="{89B1E0E3-6C50-428E-B875-FE96AABE1B15}" presName="parentLin" presStyleCnt="0"/>
      <dgm:spPr/>
    </dgm:pt>
    <dgm:pt modelId="{19A6B269-9287-49CB-B479-CC0C3729FE34}" type="pres">
      <dgm:prSet presAssocID="{89B1E0E3-6C50-428E-B875-FE96AABE1B15}" presName="parentLeftMargin" presStyleLbl="node1" presStyleIdx="0" presStyleCnt="3"/>
      <dgm:spPr/>
    </dgm:pt>
    <dgm:pt modelId="{51F115FB-E95F-4004-9BC2-D09C0425632B}" type="pres">
      <dgm:prSet presAssocID="{89B1E0E3-6C50-428E-B875-FE96AABE1B15}" presName="parentText" presStyleLbl="node1" presStyleIdx="1" presStyleCnt="3" custScaleX="142857" custLinFactNeighborX="-84521" custLinFactNeighborY="-23861">
        <dgm:presLayoutVars>
          <dgm:chMax val="0"/>
          <dgm:bulletEnabled val="1"/>
        </dgm:presLayoutVars>
      </dgm:prSet>
      <dgm:spPr/>
    </dgm:pt>
    <dgm:pt modelId="{91839CDF-FC05-4080-871A-B7D4F12F8228}" type="pres">
      <dgm:prSet presAssocID="{89B1E0E3-6C50-428E-B875-FE96AABE1B15}" presName="negativeSpace" presStyleCnt="0"/>
      <dgm:spPr/>
    </dgm:pt>
    <dgm:pt modelId="{B7308CD7-C109-47A2-ACA3-1CC2D2913333}" type="pres">
      <dgm:prSet presAssocID="{89B1E0E3-6C50-428E-B875-FE96AABE1B15}" presName="childText" presStyleLbl="conFgAcc1" presStyleIdx="1" presStyleCnt="3">
        <dgm:presLayoutVars>
          <dgm:bulletEnabled val="1"/>
        </dgm:presLayoutVars>
      </dgm:prSet>
      <dgm:spPr>
        <a:prstGeom prst="roundRect">
          <a:avLst/>
        </a:prstGeom>
      </dgm:spPr>
    </dgm:pt>
    <dgm:pt modelId="{34EEBCAB-47FB-4AB5-8D63-8C20DF9C5528}" type="pres">
      <dgm:prSet presAssocID="{782A1253-E29A-4A06-9F87-378DC82320EC}" presName="spaceBetweenRectangles" presStyleCnt="0"/>
      <dgm:spPr/>
    </dgm:pt>
    <dgm:pt modelId="{73B24C97-7C1C-4474-82C5-509AB3D827FC}" type="pres">
      <dgm:prSet presAssocID="{8016442E-0F02-4D6A-85DB-3643B3FD90EF}" presName="parentLin" presStyleCnt="0"/>
      <dgm:spPr/>
    </dgm:pt>
    <dgm:pt modelId="{DF84D9CE-1890-48BC-99ED-CE7E109DB652}" type="pres">
      <dgm:prSet presAssocID="{8016442E-0F02-4D6A-85DB-3643B3FD90EF}" presName="parentLeftMargin" presStyleLbl="node1" presStyleIdx="1" presStyleCnt="3"/>
      <dgm:spPr/>
    </dgm:pt>
    <dgm:pt modelId="{9564DEE7-02A7-4CFA-B76C-7008F8C518E1}" type="pres">
      <dgm:prSet presAssocID="{8016442E-0F02-4D6A-85DB-3643B3FD90EF}" presName="parentText" presStyleLbl="node1" presStyleIdx="2" presStyleCnt="3" custScaleX="142857">
        <dgm:presLayoutVars>
          <dgm:chMax val="0"/>
          <dgm:bulletEnabled val="1"/>
        </dgm:presLayoutVars>
      </dgm:prSet>
      <dgm:spPr/>
    </dgm:pt>
    <dgm:pt modelId="{E22E8A1B-038E-4EC0-9B41-C0A9F0D423D1}" type="pres">
      <dgm:prSet presAssocID="{8016442E-0F02-4D6A-85DB-3643B3FD90EF}" presName="negativeSpace" presStyleCnt="0"/>
      <dgm:spPr/>
    </dgm:pt>
    <dgm:pt modelId="{109E90F1-4B04-4ABD-A16E-66A4F8F593F6}" type="pres">
      <dgm:prSet presAssocID="{8016442E-0F02-4D6A-85DB-3643B3FD90EF}" presName="childText" presStyleLbl="conFgAcc1" presStyleIdx="2" presStyleCnt="3">
        <dgm:presLayoutVars>
          <dgm:bulletEnabled val="1"/>
        </dgm:presLayoutVars>
      </dgm:prSet>
      <dgm:spPr/>
    </dgm:pt>
  </dgm:ptLst>
  <dgm:cxnLst>
    <dgm:cxn modelId="{39B453FB-A370-4420-8C5C-462A90B3B637}" type="presOf" srcId="{06231BD8-0FD1-455E-AD8A-7DE823040BCD}" destId="{43BFB8AE-9572-4119-88F6-6E3AC8A1AE62}" srcOrd="0" destOrd="0" presId="urn:microsoft.com/office/officeart/2005/8/layout/list1"/>
    <dgm:cxn modelId="{24F62869-30FD-4E69-9A9F-34A6F63552BA}" type="presOf" srcId="{06231BD8-0FD1-455E-AD8A-7DE823040BCD}" destId="{1F1864DF-7CB4-4344-8B56-279185B801D1}" srcOrd="1" destOrd="0" presId="urn:microsoft.com/office/officeart/2005/8/layout/list1"/>
    <dgm:cxn modelId="{68E4D167-BF4C-4EA9-A6F2-C2990FD6FFAA}" srcId="{C8F34589-BEEB-49F6-8508-374146B0281F}" destId="{06231BD8-0FD1-455E-AD8A-7DE823040BCD}" srcOrd="0" destOrd="0" parTransId="{D33214A7-28F3-46DC-BBCB-28D95A17017F}" sibTransId="{737D4C7E-172D-4FB6-B8AF-EC37B0D7188E}"/>
    <dgm:cxn modelId="{286A3148-A3FA-4DF0-9502-86DB5616EDC9}" type="presOf" srcId="{F70D5B3A-CDB8-4904-9E04-41FFE54AFD97}" destId="{896A25AD-8C1F-48B2-951C-CFA119E41668}" srcOrd="0" destOrd="0" presId="urn:microsoft.com/office/officeart/2005/8/layout/list1"/>
    <dgm:cxn modelId="{12E6B980-62AD-41CA-873F-41C4C1C9BEC9}" srcId="{C8F34589-BEEB-49F6-8508-374146B0281F}" destId="{8016442E-0F02-4D6A-85DB-3643B3FD90EF}" srcOrd="2" destOrd="0" parTransId="{9027CDD1-EDD4-4EFF-B3F0-256DD9CF672D}" sibTransId="{69B09857-737E-4C76-9D55-4A4DF4F494AC}"/>
    <dgm:cxn modelId="{B1314081-8BD1-4E30-B945-8C7DA9EB7664}" type="presOf" srcId="{89B1E0E3-6C50-428E-B875-FE96AABE1B15}" destId="{51F115FB-E95F-4004-9BC2-D09C0425632B}" srcOrd="1" destOrd="0" presId="urn:microsoft.com/office/officeart/2005/8/layout/list1"/>
    <dgm:cxn modelId="{75A30BBE-30B4-4AE8-B4D8-916BF20DDF70}" srcId="{89B1E0E3-6C50-428E-B875-FE96AABE1B15}" destId="{D2B62999-888F-43A1-BF4F-AAED7E2FCB3F}" srcOrd="0" destOrd="0" parTransId="{D2CF35F4-4EBD-4699-8A8E-B54F224B78F3}" sibTransId="{8D03CF2A-98C9-4C5B-8A56-32C8CD21027E}"/>
    <dgm:cxn modelId="{7ED02446-F200-4F72-9100-3112A0FD90AA}" type="presOf" srcId="{C8F34589-BEEB-49F6-8508-374146B0281F}" destId="{2FAB1688-D05B-42A1-B004-8741E90C82F4}" srcOrd="0" destOrd="0" presId="urn:microsoft.com/office/officeart/2005/8/layout/list1"/>
    <dgm:cxn modelId="{38A99BA9-576D-46A8-87A5-FBAE570889BF}" srcId="{C8F34589-BEEB-49F6-8508-374146B0281F}" destId="{89B1E0E3-6C50-428E-B875-FE96AABE1B15}" srcOrd="1" destOrd="0" parTransId="{1D5281C9-7D2B-4BA5-9806-0E3EFA16F98B}" sibTransId="{782A1253-E29A-4A06-9F87-378DC82320EC}"/>
    <dgm:cxn modelId="{6E27674C-2AFF-42A1-81AB-BC2B3107F81A}" type="presOf" srcId="{89B1E0E3-6C50-428E-B875-FE96AABE1B15}" destId="{19A6B269-9287-49CB-B479-CC0C3729FE34}" srcOrd="0" destOrd="0" presId="urn:microsoft.com/office/officeart/2005/8/layout/list1"/>
    <dgm:cxn modelId="{55E14081-8AF1-4FC6-B7A0-6627E1B51EC7}" type="presOf" srcId="{8016442E-0F02-4D6A-85DB-3643B3FD90EF}" destId="{DF84D9CE-1890-48BC-99ED-CE7E109DB652}" srcOrd="0" destOrd="0" presId="urn:microsoft.com/office/officeart/2005/8/layout/list1"/>
    <dgm:cxn modelId="{DEF7473A-D97B-4474-B3E2-D6089A852CAC}" type="presOf" srcId="{8016442E-0F02-4D6A-85DB-3643B3FD90EF}" destId="{9564DEE7-02A7-4CFA-B76C-7008F8C518E1}" srcOrd="1" destOrd="0" presId="urn:microsoft.com/office/officeart/2005/8/layout/list1"/>
    <dgm:cxn modelId="{C306E06E-8AB2-49E7-A026-9C478E6C7AB2}" type="presOf" srcId="{D2B62999-888F-43A1-BF4F-AAED7E2FCB3F}" destId="{B7308CD7-C109-47A2-ACA3-1CC2D2913333}" srcOrd="0" destOrd="0" presId="urn:microsoft.com/office/officeart/2005/8/layout/list1"/>
    <dgm:cxn modelId="{41E35542-D76F-43BB-8412-FEC5F6A2BC67}" srcId="{06231BD8-0FD1-455E-AD8A-7DE823040BCD}" destId="{F70D5B3A-CDB8-4904-9E04-41FFE54AFD97}" srcOrd="0" destOrd="0" parTransId="{41551632-0894-4BDF-A87B-699C197031F2}" sibTransId="{2EE3FD58-30A4-458C-B519-1BF5703365D2}"/>
    <dgm:cxn modelId="{1679DD1E-340B-4B58-8B8E-4E7A6E2D0458}" type="presParOf" srcId="{2FAB1688-D05B-42A1-B004-8741E90C82F4}" destId="{15023EB6-F2C0-465D-A4DC-A909D5703AC7}" srcOrd="0" destOrd="0" presId="urn:microsoft.com/office/officeart/2005/8/layout/list1"/>
    <dgm:cxn modelId="{7D3478B4-3ED5-4B6F-81B4-65056F7A409C}" type="presParOf" srcId="{15023EB6-F2C0-465D-A4DC-A909D5703AC7}" destId="{43BFB8AE-9572-4119-88F6-6E3AC8A1AE62}" srcOrd="0" destOrd="0" presId="urn:microsoft.com/office/officeart/2005/8/layout/list1"/>
    <dgm:cxn modelId="{917A4F29-FC65-4C6F-A0D9-26DB12D0050A}" type="presParOf" srcId="{15023EB6-F2C0-465D-A4DC-A909D5703AC7}" destId="{1F1864DF-7CB4-4344-8B56-279185B801D1}" srcOrd="1" destOrd="0" presId="urn:microsoft.com/office/officeart/2005/8/layout/list1"/>
    <dgm:cxn modelId="{BD2D7B92-5234-44A0-9CC8-CF64A246C920}" type="presParOf" srcId="{2FAB1688-D05B-42A1-B004-8741E90C82F4}" destId="{E04E81CC-1E01-469E-BB5F-59573EF6257E}" srcOrd="1" destOrd="0" presId="urn:microsoft.com/office/officeart/2005/8/layout/list1"/>
    <dgm:cxn modelId="{6A59AEFD-50A5-48E2-B924-69F37BCED1F8}" type="presParOf" srcId="{2FAB1688-D05B-42A1-B004-8741E90C82F4}" destId="{896A25AD-8C1F-48B2-951C-CFA119E41668}" srcOrd="2" destOrd="0" presId="urn:microsoft.com/office/officeart/2005/8/layout/list1"/>
    <dgm:cxn modelId="{051787AF-B74D-4016-A0E3-E9A41DB43804}" type="presParOf" srcId="{2FAB1688-D05B-42A1-B004-8741E90C82F4}" destId="{28749D58-EFB0-4A6B-ADD8-57F457BF3C9D}" srcOrd="3" destOrd="0" presId="urn:microsoft.com/office/officeart/2005/8/layout/list1"/>
    <dgm:cxn modelId="{411EE535-4A25-44C4-A71F-7C5AF80CA7F1}" type="presParOf" srcId="{2FAB1688-D05B-42A1-B004-8741E90C82F4}" destId="{8247CF5A-1A23-4639-836A-0F09B11F9FBF}" srcOrd="4" destOrd="0" presId="urn:microsoft.com/office/officeart/2005/8/layout/list1"/>
    <dgm:cxn modelId="{BC359CBD-36B9-4D7A-BE24-D0F83FD6FC66}" type="presParOf" srcId="{8247CF5A-1A23-4639-836A-0F09B11F9FBF}" destId="{19A6B269-9287-49CB-B479-CC0C3729FE34}" srcOrd="0" destOrd="0" presId="urn:microsoft.com/office/officeart/2005/8/layout/list1"/>
    <dgm:cxn modelId="{499A2692-49D4-4431-9BDD-D5A6A9D9ECAE}" type="presParOf" srcId="{8247CF5A-1A23-4639-836A-0F09B11F9FBF}" destId="{51F115FB-E95F-4004-9BC2-D09C0425632B}" srcOrd="1" destOrd="0" presId="urn:microsoft.com/office/officeart/2005/8/layout/list1"/>
    <dgm:cxn modelId="{051A910A-D3B1-4848-A4A1-97AD74411137}" type="presParOf" srcId="{2FAB1688-D05B-42A1-B004-8741E90C82F4}" destId="{91839CDF-FC05-4080-871A-B7D4F12F8228}" srcOrd="5" destOrd="0" presId="urn:microsoft.com/office/officeart/2005/8/layout/list1"/>
    <dgm:cxn modelId="{3E7C034A-0605-49C7-A03D-98852D57AF13}" type="presParOf" srcId="{2FAB1688-D05B-42A1-B004-8741E90C82F4}" destId="{B7308CD7-C109-47A2-ACA3-1CC2D2913333}" srcOrd="6" destOrd="0" presId="urn:microsoft.com/office/officeart/2005/8/layout/list1"/>
    <dgm:cxn modelId="{4296DA4C-ECD3-4878-99BF-6EB5ACBFA963}" type="presParOf" srcId="{2FAB1688-D05B-42A1-B004-8741E90C82F4}" destId="{34EEBCAB-47FB-4AB5-8D63-8C20DF9C5528}" srcOrd="7" destOrd="0" presId="urn:microsoft.com/office/officeart/2005/8/layout/list1"/>
    <dgm:cxn modelId="{A8A92CA3-C015-4DBA-A65F-EC1B70204EC0}" type="presParOf" srcId="{2FAB1688-D05B-42A1-B004-8741E90C82F4}" destId="{73B24C97-7C1C-4474-82C5-509AB3D827FC}" srcOrd="8" destOrd="0" presId="urn:microsoft.com/office/officeart/2005/8/layout/list1"/>
    <dgm:cxn modelId="{89D75290-B710-43E3-9979-2021540D1875}" type="presParOf" srcId="{73B24C97-7C1C-4474-82C5-509AB3D827FC}" destId="{DF84D9CE-1890-48BC-99ED-CE7E109DB652}" srcOrd="0" destOrd="0" presId="urn:microsoft.com/office/officeart/2005/8/layout/list1"/>
    <dgm:cxn modelId="{17F35201-F43D-4D2E-80E6-04B8B7B0C8DC}" type="presParOf" srcId="{73B24C97-7C1C-4474-82C5-509AB3D827FC}" destId="{9564DEE7-02A7-4CFA-B76C-7008F8C518E1}" srcOrd="1" destOrd="0" presId="urn:microsoft.com/office/officeart/2005/8/layout/list1"/>
    <dgm:cxn modelId="{EBE4E510-BA2F-415D-AE64-3C97D4A9BE85}" type="presParOf" srcId="{2FAB1688-D05B-42A1-B004-8741E90C82F4}" destId="{E22E8A1B-038E-4EC0-9B41-C0A9F0D423D1}" srcOrd="9" destOrd="0" presId="urn:microsoft.com/office/officeart/2005/8/layout/list1"/>
    <dgm:cxn modelId="{406B8C0D-4F9A-453D-AA82-5245C700BCA0}" type="presParOf" srcId="{2FAB1688-D05B-42A1-B004-8741E90C82F4}" destId="{109E90F1-4B04-4ABD-A16E-66A4F8F593F6}"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0BD3F6-F6A8-4098-967F-A1681954CB5C}">
      <dsp:nvSpPr>
        <dsp:cNvPr id="0" name=""/>
        <dsp:cNvSpPr/>
      </dsp:nvSpPr>
      <dsp:spPr>
        <a:xfrm>
          <a:off x="0" y="2902"/>
          <a:ext cx="6096000" cy="1662202"/>
        </a:xfrm>
        <a:prstGeom prst="roundRect">
          <a:avLst/>
        </a:prstGeom>
        <a:solidFill>
          <a:schemeClr val="accent3">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ru-RU" sz="2400" kern="1200" smtClean="0"/>
            <a:t>1. Уйти с пути лавины в безопасное место, двигаясь по горизонтали.</a:t>
          </a:r>
          <a:endParaRPr lang="ru-RU" sz="2400" kern="1200"/>
        </a:p>
      </dsp:txBody>
      <dsp:txXfrm>
        <a:off x="81142" y="84044"/>
        <a:ext cx="5933716" cy="1499918"/>
      </dsp:txXfrm>
    </dsp:sp>
    <dsp:sp modelId="{222363B2-27ED-44E7-8BA8-C5DB312E5912}">
      <dsp:nvSpPr>
        <dsp:cNvPr id="0" name=""/>
        <dsp:cNvSpPr/>
      </dsp:nvSpPr>
      <dsp:spPr>
        <a:xfrm>
          <a:off x="0" y="1679111"/>
          <a:ext cx="6096000" cy="1662202"/>
        </a:xfrm>
        <a:prstGeom prst="roundRect">
          <a:avLst/>
        </a:prstGeom>
        <a:solidFill>
          <a:schemeClr val="accent3">
            <a:hueOff val="142856"/>
            <a:satOff val="-16031"/>
            <a:lumOff val="2745"/>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ru-RU" sz="2400" kern="1200" smtClean="0"/>
            <a:t>2. Спрятаться за выступом или в пещере.</a:t>
          </a:r>
          <a:endParaRPr lang="ru-RU" sz="2400" kern="1200"/>
        </a:p>
      </dsp:txBody>
      <dsp:txXfrm>
        <a:off x="81142" y="1760253"/>
        <a:ext cx="5933716" cy="1499918"/>
      </dsp:txXfrm>
    </dsp:sp>
    <dsp:sp modelId="{3781277D-E910-48C3-8371-922B8781B4AA}">
      <dsp:nvSpPr>
        <dsp:cNvPr id="0" name=""/>
        <dsp:cNvSpPr/>
      </dsp:nvSpPr>
      <dsp:spPr>
        <a:xfrm>
          <a:off x="0" y="3355320"/>
          <a:ext cx="6096000" cy="1662202"/>
        </a:xfrm>
        <a:prstGeom prst="roundRect">
          <a:avLst/>
        </a:prstGeom>
        <a:solidFill>
          <a:schemeClr val="accent3">
            <a:hueOff val="285712"/>
            <a:satOff val="-32061"/>
            <a:lumOff val="5491"/>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ru-RU" sz="2400" kern="1200" smtClean="0"/>
            <a:t>3. Взобраться на возвышение, устойчивый камень или крепкое дерево ( нельзя прятаться за молодыми деревьями, так как снег их может поломать)</a:t>
          </a:r>
          <a:endParaRPr lang="ru-RU" sz="2400" kern="1200"/>
        </a:p>
      </dsp:txBody>
      <dsp:txXfrm>
        <a:off x="81142" y="3436462"/>
        <a:ext cx="5933716" cy="1499918"/>
      </dsp:txXfrm>
    </dsp:sp>
    <dsp:sp modelId="{67E3E8BA-4D49-4C48-A275-8ACC9A18F470}">
      <dsp:nvSpPr>
        <dsp:cNvPr id="0" name=""/>
        <dsp:cNvSpPr/>
      </dsp:nvSpPr>
      <dsp:spPr>
        <a:xfrm>
          <a:off x="0" y="5031529"/>
          <a:ext cx="6096000" cy="1662202"/>
        </a:xfrm>
        <a:prstGeom prst="roundRect">
          <a:avLst/>
        </a:prstGeom>
        <a:solidFill>
          <a:schemeClr val="accent3">
            <a:hueOff val="428568"/>
            <a:satOff val="-48092"/>
            <a:lumOff val="8236"/>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ru-RU" sz="2400" kern="1200" smtClean="0"/>
            <a:t>4. Быстро освободиться от всех вещей, которые могут быть втянуты в несущийся поток и сковывать движения: от рюкзака, лыж, палок, ледоруба.</a:t>
          </a:r>
          <a:endParaRPr lang="ru-RU" sz="2400" kern="1200"/>
        </a:p>
      </dsp:txBody>
      <dsp:txXfrm>
        <a:off x="81142" y="5112671"/>
        <a:ext cx="5933716" cy="14999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6A25AD-8C1F-48B2-951C-CFA119E41668}">
      <dsp:nvSpPr>
        <dsp:cNvPr id="0" name=""/>
        <dsp:cNvSpPr/>
      </dsp:nvSpPr>
      <dsp:spPr>
        <a:xfrm>
          <a:off x="0" y="660229"/>
          <a:ext cx="8564346" cy="1615949"/>
        </a:xfrm>
        <a:prstGeom prst="roundRect">
          <a:avLst/>
        </a:prstGeom>
        <a:solidFill>
          <a:schemeClr val="lt1">
            <a:alpha val="90000"/>
            <a:hueOff val="0"/>
            <a:satOff val="0"/>
            <a:lumOff val="0"/>
            <a:alphaOff val="0"/>
          </a:schemeClr>
        </a:solidFill>
        <a:ln w="1079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4688" tIns="562356" rIns="664688" bIns="128016" numCol="1" spcCol="1270" anchor="t" anchorCtr="0">
          <a:noAutofit/>
        </a:bodyPr>
        <a:lstStyle/>
        <a:p>
          <a:pPr marL="171450" lvl="1" indent="-171450" algn="l" defTabSz="800100">
            <a:lnSpc>
              <a:spcPct val="90000"/>
            </a:lnSpc>
            <a:spcBef>
              <a:spcPct val="0"/>
            </a:spcBef>
            <a:spcAft>
              <a:spcPct val="15000"/>
            </a:spcAft>
            <a:buChar char="••"/>
          </a:pPr>
          <a:r>
            <a:rPr lang="ru-RU" sz="1800" b="0" i="0" kern="1200" smtClean="0"/>
            <a:t>Сгруппироваться: принять горизонтальное положение, развернувшись в направлении движения снежного потока, подтянуть колени к животу;</a:t>
          </a:r>
          <a:endParaRPr lang="ru-RU" sz="1800" kern="1200"/>
        </a:p>
      </dsp:txBody>
      <dsp:txXfrm>
        <a:off x="78884" y="739113"/>
        <a:ext cx="8406578" cy="1458181"/>
      </dsp:txXfrm>
    </dsp:sp>
    <dsp:sp modelId="{1F1864DF-7CB4-4344-8B56-279185B801D1}">
      <dsp:nvSpPr>
        <dsp:cNvPr id="0" name=""/>
        <dsp:cNvSpPr/>
      </dsp:nvSpPr>
      <dsp:spPr>
        <a:xfrm>
          <a:off x="216515" y="0"/>
          <a:ext cx="7827786" cy="1032772"/>
        </a:xfrm>
        <a:prstGeom prst="roundRect">
          <a:avLst/>
        </a:prstGeom>
        <a:solidFill>
          <a:srgbClr val="FFC00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6598" tIns="0" rIns="226598" bIns="0" numCol="1" spcCol="1270" anchor="ctr" anchorCtr="0">
          <a:noAutofit/>
        </a:bodyPr>
        <a:lstStyle/>
        <a:p>
          <a:pPr lvl="0" algn="l" defTabSz="800100">
            <a:lnSpc>
              <a:spcPct val="90000"/>
            </a:lnSpc>
            <a:spcBef>
              <a:spcPct val="0"/>
            </a:spcBef>
            <a:spcAft>
              <a:spcPct val="35000"/>
            </a:spcAft>
          </a:pPr>
          <a:r>
            <a:rPr lang="ru-RU" sz="1800" kern="1200" smtClean="0">
              <a:solidFill>
                <a:schemeClr val="tx1"/>
              </a:solidFill>
            </a:rPr>
            <a:t>Закрыть нос и рот шарфом или шапкой, чтобы исключить попадание туда снега;</a:t>
          </a:r>
          <a:endParaRPr lang="ru-RU" sz="1800" kern="1200">
            <a:solidFill>
              <a:schemeClr val="tx1"/>
            </a:solidFill>
          </a:endParaRPr>
        </a:p>
      </dsp:txBody>
      <dsp:txXfrm>
        <a:off x="266931" y="50416"/>
        <a:ext cx="7726954" cy="931940"/>
      </dsp:txXfrm>
    </dsp:sp>
    <dsp:sp modelId="{B7308CD7-C109-47A2-ACA3-1CC2D2913333}">
      <dsp:nvSpPr>
        <dsp:cNvPr id="0" name=""/>
        <dsp:cNvSpPr/>
      </dsp:nvSpPr>
      <dsp:spPr>
        <a:xfrm>
          <a:off x="0" y="2854596"/>
          <a:ext cx="8564346" cy="1615949"/>
        </a:xfrm>
        <a:prstGeom prst="roundRect">
          <a:avLst/>
        </a:prstGeom>
        <a:solidFill>
          <a:schemeClr val="lt1">
            <a:alpha val="90000"/>
            <a:hueOff val="0"/>
            <a:satOff val="0"/>
            <a:lumOff val="0"/>
            <a:alphaOff val="0"/>
          </a:schemeClr>
        </a:solidFill>
        <a:ln w="10795" cap="flat" cmpd="sng" algn="ctr">
          <a:solidFill>
            <a:schemeClr val="accent3">
              <a:hueOff val="214284"/>
              <a:satOff val="-24046"/>
              <a:lumOff val="411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4688" tIns="562356" rIns="664688" bIns="128016" numCol="1" spcCol="1270" anchor="t" anchorCtr="0">
          <a:noAutofit/>
        </a:bodyPr>
        <a:lstStyle/>
        <a:p>
          <a:pPr marL="171450" lvl="1" indent="-171450" algn="l" defTabSz="800100">
            <a:lnSpc>
              <a:spcPct val="90000"/>
            </a:lnSpc>
            <a:spcBef>
              <a:spcPct val="0"/>
            </a:spcBef>
            <a:spcAft>
              <a:spcPct val="15000"/>
            </a:spcAft>
            <a:buChar char="••"/>
          </a:pPr>
          <a:r>
            <a:rPr lang="ru-RU" sz="1800" kern="1200" smtClean="0"/>
            <a:t>Оказавшись в лавине, не кричите - снег полностью поглощает звуки, а крики и бессмысленные движения только лишают сил, кислорода и тепла;</a:t>
          </a:r>
          <a:endParaRPr lang="ru-RU" sz="1800" kern="1200"/>
        </a:p>
      </dsp:txBody>
      <dsp:txXfrm>
        <a:off x="78884" y="2933480"/>
        <a:ext cx="8406578" cy="1458181"/>
      </dsp:txXfrm>
    </dsp:sp>
    <dsp:sp modelId="{51F115FB-E95F-4004-9BC2-D09C0425632B}">
      <dsp:nvSpPr>
        <dsp:cNvPr id="0" name=""/>
        <dsp:cNvSpPr/>
      </dsp:nvSpPr>
      <dsp:spPr>
        <a:xfrm>
          <a:off x="63111" y="2265895"/>
          <a:ext cx="8154520" cy="797040"/>
        </a:xfrm>
        <a:prstGeom prst="roundRect">
          <a:avLst/>
        </a:prstGeom>
        <a:solidFill>
          <a:srgbClr val="92D05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6598" tIns="0" rIns="226598" bIns="0" numCol="1" spcCol="1270" anchor="ctr" anchorCtr="0">
          <a:noAutofit/>
        </a:bodyPr>
        <a:lstStyle/>
        <a:p>
          <a:pPr lvl="0" algn="l" defTabSz="800100">
            <a:lnSpc>
              <a:spcPct val="90000"/>
            </a:lnSpc>
            <a:spcBef>
              <a:spcPct val="0"/>
            </a:spcBef>
            <a:spcAft>
              <a:spcPct val="35000"/>
            </a:spcAft>
          </a:pPr>
          <a:r>
            <a:rPr lang="ru-RU" sz="1800" kern="1200" smtClean="0"/>
            <a:t>Когда лавина остановится, попробовать выбраться самостоятельно или попытаться протолкнуть наверх руку, чтобы ее заметили спасатели;</a:t>
          </a:r>
          <a:endParaRPr lang="ru-RU" sz="1800" kern="1200"/>
        </a:p>
      </dsp:txBody>
      <dsp:txXfrm>
        <a:off x="102019" y="2304803"/>
        <a:ext cx="8076704" cy="719224"/>
      </dsp:txXfrm>
    </dsp:sp>
    <dsp:sp modelId="{109E90F1-4B04-4ABD-A16E-66A4F8F593F6}">
      <dsp:nvSpPr>
        <dsp:cNvPr id="0" name=""/>
        <dsp:cNvSpPr/>
      </dsp:nvSpPr>
      <dsp:spPr>
        <a:xfrm>
          <a:off x="0" y="5014866"/>
          <a:ext cx="8564346" cy="680400"/>
        </a:xfrm>
        <a:prstGeom prst="rect">
          <a:avLst/>
        </a:prstGeom>
        <a:solidFill>
          <a:schemeClr val="lt1">
            <a:alpha val="90000"/>
            <a:hueOff val="0"/>
            <a:satOff val="0"/>
            <a:lumOff val="0"/>
            <a:alphaOff val="0"/>
          </a:schemeClr>
        </a:solidFill>
        <a:ln w="10795" cap="flat" cmpd="sng" algn="ctr">
          <a:solidFill>
            <a:schemeClr val="accent3">
              <a:hueOff val="428568"/>
              <a:satOff val="-48092"/>
              <a:lumOff val="8236"/>
              <a:alphaOff val="0"/>
            </a:schemeClr>
          </a:solidFill>
          <a:prstDash val="solid"/>
        </a:ln>
        <a:effectLst/>
      </dsp:spPr>
      <dsp:style>
        <a:lnRef idx="2">
          <a:scrgbClr r="0" g="0" b="0"/>
        </a:lnRef>
        <a:fillRef idx="1">
          <a:scrgbClr r="0" g="0" b="0"/>
        </a:fillRef>
        <a:effectRef idx="0">
          <a:scrgbClr r="0" g="0" b="0"/>
        </a:effectRef>
        <a:fontRef idx="minor"/>
      </dsp:style>
    </dsp:sp>
    <dsp:sp modelId="{9564DEE7-02A7-4CFA-B76C-7008F8C518E1}">
      <dsp:nvSpPr>
        <dsp:cNvPr id="0" name=""/>
        <dsp:cNvSpPr/>
      </dsp:nvSpPr>
      <dsp:spPr>
        <a:xfrm>
          <a:off x="407726" y="4616346"/>
          <a:ext cx="8154520" cy="797040"/>
        </a:xfrm>
        <a:prstGeom prst="roundRect">
          <a:avLst/>
        </a:prstGeom>
        <a:solidFill>
          <a:schemeClr val="bg2">
            <a:lumMod val="5000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6598" tIns="0" rIns="226598" bIns="0" numCol="1" spcCol="1270" anchor="ctr" anchorCtr="0">
          <a:noAutofit/>
        </a:bodyPr>
        <a:lstStyle/>
        <a:p>
          <a:pPr lvl="0" algn="l" defTabSz="1200150">
            <a:lnSpc>
              <a:spcPct val="90000"/>
            </a:lnSpc>
            <a:spcBef>
              <a:spcPct val="0"/>
            </a:spcBef>
            <a:spcAft>
              <a:spcPct val="35000"/>
            </a:spcAft>
          </a:pPr>
          <a:r>
            <a:rPr lang="ru-RU" sz="2700" kern="1200" smtClean="0"/>
            <a:t>Чтобы не замерзнуть, не забывайте шевелиться.</a:t>
          </a:r>
          <a:endParaRPr lang="ru-RU" sz="2700" kern="1200"/>
        </a:p>
      </dsp:txBody>
      <dsp:txXfrm>
        <a:off x="446634" y="4655254"/>
        <a:ext cx="8076704" cy="71922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057880" y="410942"/>
            <a:ext cx="5486400" cy="3255264"/>
          </a:xfrm>
        </p:spPr>
        <p:txBody>
          <a:bodyPr anchor="b">
            <a:normAutofit/>
          </a:bodyPr>
          <a:lstStyle>
            <a:lvl1pPr algn="l">
              <a:defRPr sz="5400" spc="-100" baseline="0">
                <a:solidFill>
                  <a:srgbClr val="FFFFFF"/>
                </a:solidFill>
              </a:defRPr>
            </a:lvl1pPr>
          </a:lstStyle>
          <a:p>
            <a:r>
              <a:rPr lang="uk-UA" smtClean="0"/>
              <a:t>Зразок заголовка</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uk-UA" smtClean="0"/>
              <a:t>Зразок підзаголовка</a:t>
            </a:r>
            <a:endParaRPr lang="en-US" dirty="0"/>
          </a:p>
        </p:txBody>
      </p:sp>
      <p:sp>
        <p:nvSpPr>
          <p:cNvPr id="4" name="Date Placeholder 3"/>
          <p:cNvSpPr>
            <a:spLocks noGrp="1"/>
          </p:cNvSpPr>
          <p:nvPr>
            <p:ph type="dt" sz="half" idx="10"/>
          </p:nvPr>
        </p:nvSpPr>
        <p:spPr/>
        <p:txBody>
          <a:bodyPr/>
          <a:lstStyle/>
          <a:p>
            <a:fld id="{2B69FDB1-FDF3-4565-8031-434921D1A444}" type="datetimeFigureOut">
              <a:rPr lang="ru-RU" smtClean="0"/>
              <a:t>10.01.2019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BDA0C48-ECC9-4A17-B492-4C33FC2FFAEF}" type="slidenum">
              <a:rPr lang="ru-RU" smtClean="0"/>
              <a:t>‹№›</a:t>
            </a:fld>
            <a:endParaRPr lang="ru-RU"/>
          </a:p>
        </p:txBody>
      </p:sp>
    </p:spTree>
    <p:extLst>
      <p:ext uri="{BB962C8B-B14F-4D97-AF65-F5344CB8AC3E}">
        <p14:creationId xmlns:p14="http://schemas.microsoft.com/office/powerpoint/2010/main" val="2864724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6"/>
          <p:cNvSpPr>
            <a:spLocks noGrp="1"/>
          </p:cNvSpPr>
          <p:nvPr>
            <p:ph type="dt" sz="half" idx="10"/>
          </p:nvPr>
        </p:nvSpPr>
        <p:spPr/>
        <p:txBody>
          <a:bodyPr/>
          <a:lstStyle/>
          <a:p>
            <a:fld id="{2B69FDB1-FDF3-4565-8031-434921D1A444}" type="datetimeFigureOut">
              <a:rPr lang="ru-RU" smtClean="0"/>
              <a:t>10.01.2019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BDA0C48-ECC9-4A17-B492-4C33FC2FFAEF}" type="slidenum">
              <a:rPr lang="ru-RU" smtClean="0"/>
              <a:t>‹№›</a:t>
            </a:fld>
            <a:endParaRPr lang="ru-RU"/>
          </a:p>
        </p:txBody>
      </p:sp>
    </p:spTree>
    <p:extLst>
      <p:ext uri="{BB962C8B-B14F-4D97-AF65-F5344CB8AC3E}">
        <p14:creationId xmlns:p14="http://schemas.microsoft.com/office/powerpoint/2010/main" val="314323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uk-UA" smtClean="0"/>
              <a:t>Зразок заголовка</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6"/>
          <p:cNvSpPr>
            <a:spLocks noGrp="1"/>
          </p:cNvSpPr>
          <p:nvPr>
            <p:ph type="dt" sz="half" idx="10"/>
          </p:nvPr>
        </p:nvSpPr>
        <p:spPr/>
        <p:txBody>
          <a:bodyPr/>
          <a:lstStyle/>
          <a:p>
            <a:fld id="{2B69FDB1-FDF3-4565-8031-434921D1A444}" type="datetimeFigureOut">
              <a:rPr lang="ru-RU" smtClean="0"/>
              <a:t>10.01.2019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BDA0C48-ECC9-4A17-B492-4C33FC2FFAEF}" type="slidenum">
              <a:rPr lang="ru-RU" smtClean="0"/>
              <a:t>‹№›</a:t>
            </a:fld>
            <a:endParaRPr lang="ru-RU"/>
          </a:p>
        </p:txBody>
      </p:sp>
    </p:spTree>
    <p:extLst>
      <p:ext uri="{BB962C8B-B14F-4D97-AF65-F5344CB8AC3E}">
        <p14:creationId xmlns:p14="http://schemas.microsoft.com/office/powerpoint/2010/main" val="1528271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2B69FDB1-FDF3-4565-8031-434921D1A444}" type="datetimeFigureOut">
              <a:rPr lang="ru-RU" smtClean="0"/>
              <a:t>10.01.2019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BDA0C48-ECC9-4A17-B492-4C33FC2FFAEF}" type="slidenum">
              <a:rPr lang="ru-RU" smtClean="0"/>
              <a:t>‹№›</a:t>
            </a:fld>
            <a:endParaRPr lang="ru-RU"/>
          </a:p>
        </p:txBody>
      </p:sp>
    </p:spTree>
    <p:extLst>
      <p:ext uri="{BB962C8B-B14F-4D97-AF65-F5344CB8AC3E}">
        <p14:creationId xmlns:p14="http://schemas.microsoft.com/office/powerpoint/2010/main" val="2050708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uk-UA" smtClean="0"/>
              <a:t>Зразок заголовка</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Date Placeholder 3"/>
          <p:cNvSpPr>
            <a:spLocks noGrp="1"/>
          </p:cNvSpPr>
          <p:nvPr>
            <p:ph type="dt" sz="half" idx="10"/>
          </p:nvPr>
        </p:nvSpPr>
        <p:spPr/>
        <p:txBody>
          <a:bodyPr/>
          <a:lstStyle/>
          <a:p>
            <a:fld id="{2B69FDB1-FDF3-4565-8031-434921D1A444}" type="datetimeFigureOut">
              <a:rPr lang="ru-RU" smtClean="0"/>
              <a:t>10.01.2019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BDA0C48-ECC9-4A17-B492-4C33FC2FFAEF}" type="slidenum">
              <a:rPr lang="ru-RU" smtClean="0"/>
              <a:t>‹№›</a:t>
            </a:fld>
            <a:endParaRPr lang="ru-RU"/>
          </a:p>
        </p:txBody>
      </p:sp>
    </p:spTree>
    <p:extLst>
      <p:ext uri="{BB962C8B-B14F-4D97-AF65-F5344CB8AC3E}">
        <p14:creationId xmlns:p14="http://schemas.microsoft.com/office/powerpoint/2010/main" val="473509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8" name="Date Placeholder 7"/>
          <p:cNvSpPr>
            <a:spLocks noGrp="1"/>
          </p:cNvSpPr>
          <p:nvPr>
            <p:ph type="dt" sz="half" idx="10"/>
          </p:nvPr>
        </p:nvSpPr>
        <p:spPr/>
        <p:txBody>
          <a:bodyPr/>
          <a:lstStyle/>
          <a:p>
            <a:fld id="{2B69FDB1-FDF3-4565-8031-434921D1A444}" type="datetimeFigureOut">
              <a:rPr lang="ru-RU" smtClean="0"/>
              <a:t>10.01.2019</a:t>
            </a:fld>
            <a:endParaRPr lang="ru-RU"/>
          </a:p>
        </p:txBody>
      </p:sp>
      <p:sp>
        <p:nvSpPr>
          <p:cNvPr id="9" name="Footer Placeholder 8"/>
          <p:cNvSpPr>
            <a:spLocks noGrp="1"/>
          </p:cNvSpPr>
          <p:nvPr>
            <p:ph type="ftr" sz="quarter" idx="11"/>
          </p:nvPr>
        </p:nvSpPr>
        <p:spPr/>
        <p:txBody>
          <a:bodyPr/>
          <a:lstStyle/>
          <a:p>
            <a:endParaRPr lang="ru-RU"/>
          </a:p>
        </p:txBody>
      </p:sp>
      <p:sp>
        <p:nvSpPr>
          <p:cNvPr id="10" name="Slide Number Placeholder 9"/>
          <p:cNvSpPr>
            <a:spLocks noGrp="1"/>
          </p:cNvSpPr>
          <p:nvPr>
            <p:ph type="sldNum" sz="quarter" idx="12"/>
          </p:nvPr>
        </p:nvSpPr>
        <p:spPr/>
        <p:txBody>
          <a:bodyPr/>
          <a:lstStyle/>
          <a:p>
            <a:fld id="{DBDA0C48-ECC9-4A17-B492-4C33FC2FFAEF}" type="slidenum">
              <a:rPr lang="ru-RU" smtClean="0"/>
              <a:t>‹№›</a:t>
            </a:fld>
            <a:endParaRPr lang="ru-RU"/>
          </a:p>
        </p:txBody>
      </p:sp>
    </p:spTree>
    <p:extLst>
      <p:ext uri="{BB962C8B-B14F-4D97-AF65-F5344CB8AC3E}">
        <p14:creationId xmlns:p14="http://schemas.microsoft.com/office/powerpoint/2010/main" val="1730431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smtClean="0"/>
              <a:t>Зразок заголовка</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2" name="Date Placeholder 1"/>
          <p:cNvSpPr>
            <a:spLocks noGrp="1"/>
          </p:cNvSpPr>
          <p:nvPr>
            <p:ph type="dt" sz="half" idx="10"/>
          </p:nvPr>
        </p:nvSpPr>
        <p:spPr/>
        <p:txBody>
          <a:bodyPr/>
          <a:lstStyle/>
          <a:p>
            <a:fld id="{2B69FDB1-FDF3-4565-8031-434921D1A444}" type="datetimeFigureOut">
              <a:rPr lang="ru-RU" smtClean="0"/>
              <a:t>10.01.2019</a:t>
            </a:fld>
            <a:endParaRPr lang="ru-RU"/>
          </a:p>
        </p:txBody>
      </p:sp>
      <p:sp>
        <p:nvSpPr>
          <p:cNvPr id="11" name="Footer Placeholder 10"/>
          <p:cNvSpPr>
            <a:spLocks noGrp="1"/>
          </p:cNvSpPr>
          <p:nvPr>
            <p:ph type="ftr" sz="quarter" idx="11"/>
          </p:nvPr>
        </p:nvSpPr>
        <p:spPr/>
        <p:txBody>
          <a:bodyPr/>
          <a:lstStyle/>
          <a:p>
            <a:endParaRPr lang="ru-RU"/>
          </a:p>
        </p:txBody>
      </p:sp>
      <p:sp>
        <p:nvSpPr>
          <p:cNvPr id="12" name="Slide Number Placeholder 11"/>
          <p:cNvSpPr>
            <a:spLocks noGrp="1"/>
          </p:cNvSpPr>
          <p:nvPr>
            <p:ph type="sldNum" sz="quarter" idx="12"/>
          </p:nvPr>
        </p:nvSpPr>
        <p:spPr/>
        <p:txBody>
          <a:bodyPr/>
          <a:lstStyle/>
          <a:p>
            <a:fld id="{DBDA0C48-ECC9-4A17-B492-4C33FC2FFAEF}" type="slidenum">
              <a:rPr lang="ru-RU" smtClean="0"/>
              <a:t>‹№›</a:t>
            </a:fld>
            <a:endParaRPr lang="ru-RU"/>
          </a:p>
        </p:txBody>
      </p:sp>
    </p:spTree>
    <p:extLst>
      <p:ext uri="{BB962C8B-B14F-4D97-AF65-F5344CB8AC3E}">
        <p14:creationId xmlns:p14="http://schemas.microsoft.com/office/powerpoint/2010/main" val="4109366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uk-UA" smtClean="0"/>
              <a:t>Зразок заголовка</a:t>
            </a:r>
            <a:endParaRPr lang="en-US" dirty="0"/>
          </a:p>
        </p:txBody>
      </p:sp>
      <p:sp>
        <p:nvSpPr>
          <p:cNvPr id="2" name="Date Placeholder 1"/>
          <p:cNvSpPr>
            <a:spLocks noGrp="1"/>
          </p:cNvSpPr>
          <p:nvPr>
            <p:ph type="dt" sz="half" idx="10"/>
          </p:nvPr>
        </p:nvSpPr>
        <p:spPr/>
        <p:txBody>
          <a:bodyPr/>
          <a:lstStyle/>
          <a:p>
            <a:fld id="{2B69FDB1-FDF3-4565-8031-434921D1A444}" type="datetimeFigureOut">
              <a:rPr lang="ru-RU" smtClean="0"/>
              <a:t>10.01.2019</a:t>
            </a:fld>
            <a:endParaRPr lang="ru-RU"/>
          </a:p>
        </p:txBody>
      </p:sp>
      <p:sp>
        <p:nvSpPr>
          <p:cNvPr id="7" name="Footer Placeholder 6"/>
          <p:cNvSpPr>
            <a:spLocks noGrp="1"/>
          </p:cNvSpPr>
          <p:nvPr>
            <p:ph type="ftr" sz="quarter" idx="11"/>
          </p:nvPr>
        </p:nvSpPr>
        <p:spPr/>
        <p:txBody>
          <a:bodyPr/>
          <a:lstStyle/>
          <a:p>
            <a:endParaRPr lang="ru-RU"/>
          </a:p>
        </p:txBody>
      </p:sp>
      <p:sp>
        <p:nvSpPr>
          <p:cNvPr id="8" name="Slide Number Placeholder 7"/>
          <p:cNvSpPr>
            <a:spLocks noGrp="1"/>
          </p:cNvSpPr>
          <p:nvPr>
            <p:ph type="sldNum" sz="quarter" idx="12"/>
          </p:nvPr>
        </p:nvSpPr>
        <p:spPr/>
        <p:txBody>
          <a:bodyPr/>
          <a:lstStyle/>
          <a:p>
            <a:fld id="{DBDA0C48-ECC9-4A17-B492-4C33FC2FFAEF}" type="slidenum">
              <a:rPr lang="ru-RU" smtClean="0"/>
              <a:t>‹№›</a:t>
            </a:fld>
            <a:endParaRPr lang="ru-RU"/>
          </a:p>
        </p:txBody>
      </p:sp>
    </p:spTree>
    <p:extLst>
      <p:ext uri="{BB962C8B-B14F-4D97-AF65-F5344CB8AC3E}">
        <p14:creationId xmlns:p14="http://schemas.microsoft.com/office/powerpoint/2010/main" val="3343262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B69FDB1-FDF3-4565-8031-434921D1A444}" type="datetimeFigureOut">
              <a:rPr lang="ru-RU" smtClean="0"/>
              <a:t>10.01.2019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BDA0C48-ECC9-4A17-B492-4C33FC2FFAEF}" type="slidenum">
              <a:rPr lang="ru-RU" smtClean="0"/>
              <a:t>‹№›</a:t>
            </a:fld>
            <a:endParaRPr lang="ru-RU"/>
          </a:p>
        </p:txBody>
      </p:sp>
    </p:spTree>
    <p:extLst>
      <p:ext uri="{BB962C8B-B14F-4D97-AF65-F5344CB8AC3E}">
        <p14:creationId xmlns:p14="http://schemas.microsoft.com/office/powerpoint/2010/main" val="2102303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uk-UA" smtClean="0"/>
              <a:t>Зразок заголовка</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8" name="Date Placeholder 7"/>
          <p:cNvSpPr>
            <a:spLocks noGrp="1"/>
          </p:cNvSpPr>
          <p:nvPr>
            <p:ph type="dt" sz="half" idx="10"/>
          </p:nvPr>
        </p:nvSpPr>
        <p:spPr/>
        <p:txBody>
          <a:bodyPr/>
          <a:lstStyle/>
          <a:p>
            <a:fld id="{2B69FDB1-FDF3-4565-8031-434921D1A444}" type="datetimeFigureOut">
              <a:rPr lang="ru-RU" smtClean="0"/>
              <a:t>10.01.2019</a:t>
            </a:fld>
            <a:endParaRPr lang="ru-RU"/>
          </a:p>
        </p:txBody>
      </p:sp>
      <p:sp>
        <p:nvSpPr>
          <p:cNvPr id="9" name="Footer Placeholder 8"/>
          <p:cNvSpPr>
            <a:spLocks noGrp="1"/>
          </p:cNvSpPr>
          <p:nvPr>
            <p:ph type="ftr" sz="quarter" idx="11"/>
          </p:nvPr>
        </p:nvSpPr>
        <p:spPr/>
        <p:txBody>
          <a:bodyPr/>
          <a:lstStyle/>
          <a:p>
            <a:endParaRPr lang="ru-RU"/>
          </a:p>
        </p:txBody>
      </p:sp>
      <p:sp>
        <p:nvSpPr>
          <p:cNvPr id="10" name="Slide Number Placeholder 9"/>
          <p:cNvSpPr>
            <a:spLocks noGrp="1"/>
          </p:cNvSpPr>
          <p:nvPr>
            <p:ph type="sldNum" sz="quarter" idx="12"/>
          </p:nvPr>
        </p:nvSpPr>
        <p:spPr/>
        <p:txBody>
          <a:bodyPr/>
          <a:lstStyle/>
          <a:p>
            <a:fld id="{DBDA0C48-ECC9-4A17-B492-4C33FC2FFAEF}" type="slidenum">
              <a:rPr lang="ru-RU" smtClean="0"/>
              <a:t>‹№›</a:t>
            </a:fld>
            <a:endParaRPr lang="ru-RU"/>
          </a:p>
        </p:txBody>
      </p:sp>
    </p:spTree>
    <p:extLst>
      <p:ext uri="{BB962C8B-B14F-4D97-AF65-F5344CB8AC3E}">
        <p14:creationId xmlns:p14="http://schemas.microsoft.com/office/powerpoint/2010/main" val="3059882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uk-UA" smtClean="0"/>
              <a:t>Зразок заголовка</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8" name="Date Placeholder 7"/>
          <p:cNvSpPr>
            <a:spLocks noGrp="1"/>
          </p:cNvSpPr>
          <p:nvPr>
            <p:ph type="dt" sz="half" idx="10"/>
          </p:nvPr>
        </p:nvSpPr>
        <p:spPr/>
        <p:txBody>
          <a:bodyPr/>
          <a:lstStyle/>
          <a:p>
            <a:fld id="{2B69FDB1-FDF3-4565-8031-434921D1A444}" type="datetimeFigureOut">
              <a:rPr lang="ru-RU" smtClean="0"/>
              <a:t>10.01.2019</a:t>
            </a:fld>
            <a:endParaRPr lang="ru-RU"/>
          </a:p>
        </p:txBody>
      </p:sp>
      <p:sp>
        <p:nvSpPr>
          <p:cNvPr id="9" name="Footer Placeholder 8"/>
          <p:cNvSpPr>
            <a:spLocks noGrp="1"/>
          </p:cNvSpPr>
          <p:nvPr>
            <p:ph type="ftr" sz="quarter" idx="11"/>
          </p:nvPr>
        </p:nvSpPr>
        <p:spPr>
          <a:xfrm>
            <a:off x="2624326" y="6356351"/>
            <a:ext cx="4433638" cy="365125"/>
          </a:xfrm>
        </p:spPr>
        <p:txBody>
          <a:bodyPr/>
          <a:lstStyle/>
          <a:p>
            <a:endParaRPr lang="ru-RU"/>
          </a:p>
        </p:txBody>
      </p:sp>
      <p:sp>
        <p:nvSpPr>
          <p:cNvPr id="10" name="Slide Number Placeholder 9"/>
          <p:cNvSpPr>
            <a:spLocks noGrp="1"/>
          </p:cNvSpPr>
          <p:nvPr>
            <p:ph type="sldNum" sz="quarter" idx="12"/>
          </p:nvPr>
        </p:nvSpPr>
        <p:spPr/>
        <p:txBody>
          <a:bodyPr/>
          <a:lstStyle/>
          <a:p>
            <a:fld id="{DBDA0C48-ECC9-4A17-B492-4C33FC2FFAEF}" type="slidenum">
              <a:rPr lang="ru-RU" smtClean="0"/>
              <a:t>‹№›</a:t>
            </a:fld>
            <a:endParaRPr lang="ru-RU"/>
          </a:p>
        </p:txBody>
      </p:sp>
    </p:spTree>
    <p:extLst>
      <p:ext uri="{BB962C8B-B14F-4D97-AF65-F5344CB8AC3E}">
        <p14:creationId xmlns:p14="http://schemas.microsoft.com/office/powerpoint/2010/main" val="4175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1000" r="-32000" b="-1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uk-UA" smtClean="0"/>
              <a:t>Зразок заголовка</a:t>
            </a:r>
            <a:endParaRPr lang="en-US" dirty="0"/>
          </a:p>
        </p:txBody>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2B69FDB1-FDF3-4565-8031-434921D1A444}" type="datetimeFigureOut">
              <a:rPr lang="ru-RU" smtClean="0"/>
              <a:t>10.01.2019</a:t>
            </a:fld>
            <a:endParaRPr lang="ru-RU"/>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DBDA0C48-ECC9-4A17-B492-4C33FC2FFAEF}" type="slidenum">
              <a:rPr lang="ru-RU" smtClean="0"/>
              <a:t>‹№›</a:t>
            </a:fld>
            <a:endParaRPr lang="ru-RU"/>
          </a:p>
        </p:txBody>
      </p:sp>
    </p:spTree>
    <p:extLst>
      <p:ext uri="{BB962C8B-B14F-4D97-AF65-F5344CB8AC3E}">
        <p14:creationId xmlns:p14="http://schemas.microsoft.com/office/powerpoint/2010/main" val="225638237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Рисунок 5"/>
          <p:cNvPicPr>
            <a:picLocks noChangeAspect="1"/>
          </p:cNvPicPr>
          <p:nvPr/>
        </p:nvPicPr>
        <p:blipFill rotWithShape="1">
          <a:blip r:embed="rId2"/>
          <a:srcRect l="8040" t="15274" r="14010" b="16280"/>
          <a:stretch/>
        </p:blipFill>
        <p:spPr>
          <a:xfrm>
            <a:off x="4199684" y="2164976"/>
            <a:ext cx="4563594" cy="4007224"/>
          </a:xfrm>
          <a:prstGeom prst="rect">
            <a:avLst/>
          </a:prstGeom>
        </p:spPr>
      </p:pic>
      <p:sp>
        <p:nvSpPr>
          <p:cNvPr id="2" name="Заголовок 1"/>
          <p:cNvSpPr>
            <a:spLocks noGrp="1"/>
          </p:cNvSpPr>
          <p:nvPr>
            <p:ph type="ctrTitle"/>
          </p:nvPr>
        </p:nvSpPr>
        <p:spPr>
          <a:xfrm>
            <a:off x="0" y="187740"/>
            <a:ext cx="6158754" cy="1777283"/>
          </a:xfrm>
          <a:prstGeom prst="homePlate">
            <a:avLst/>
          </a:prstGeom>
          <a:solidFill>
            <a:schemeClr val="accent2">
              <a:lumMod val="20000"/>
              <a:lumOff val="80000"/>
            </a:schemeClr>
          </a:solidFill>
        </p:spPr>
        <p:txBody>
          <a:bodyPr>
            <a:noAutofit/>
            <a:scene3d>
              <a:camera prst="orthographicFront"/>
              <a:lightRig rig="harsh" dir="t"/>
            </a:scene3d>
            <a:sp3d extrusionH="57150" prstMaterial="matte">
              <a:bevelT w="63500" h="12700" prst="angle"/>
              <a:contourClr>
                <a:schemeClr val="bg1">
                  <a:lumMod val="65000"/>
                </a:schemeClr>
              </a:contourClr>
            </a:sp3d>
          </a:bodyPr>
          <a:lstStyle/>
          <a:p>
            <a:pPr algn="ctr"/>
            <a:r>
              <a:rPr lang="ru-RU" b="1" i="1" spc="0" dirty="0">
                <a:ln/>
                <a:solidFill>
                  <a:schemeClr val="tx1"/>
                </a:solidFill>
                <a:latin typeface="Times New Roman" panose="02020603050405020304" pitchFamily="18" charset="0"/>
                <a:cs typeface="Times New Roman" panose="02020603050405020304" pitchFamily="18" charset="0"/>
              </a:rPr>
              <a:t>Снежные лавины</a:t>
            </a:r>
            <a:r>
              <a:rPr lang="ru-RU" b="1" i="1" spc="0">
                <a:ln/>
                <a:solidFill>
                  <a:schemeClr val="tx1"/>
                </a:solidFill>
                <a:latin typeface="Times New Roman" panose="02020603050405020304" pitchFamily="18" charset="0"/>
                <a:cs typeface="Times New Roman" panose="02020603050405020304" pitchFamily="18" charset="0"/>
              </a:rPr>
              <a:t/>
            </a:r>
            <a:br>
              <a:rPr lang="ru-RU" b="1" i="1" spc="0">
                <a:ln/>
                <a:solidFill>
                  <a:schemeClr val="tx1"/>
                </a:solidFill>
                <a:latin typeface="Times New Roman" panose="02020603050405020304" pitchFamily="18" charset="0"/>
                <a:cs typeface="Times New Roman" panose="02020603050405020304" pitchFamily="18" charset="0"/>
              </a:rPr>
            </a:br>
            <a:r>
              <a:rPr lang="ru-RU" b="1" i="1" spc="0" smtClean="0">
                <a:ln/>
                <a:solidFill>
                  <a:schemeClr val="tx1"/>
                </a:solidFill>
                <a:latin typeface="Times New Roman" panose="02020603050405020304" pitchFamily="18" charset="0"/>
                <a:cs typeface="Times New Roman" panose="02020603050405020304" pitchFamily="18" charset="0"/>
              </a:rPr>
              <a:t>7 класс</a:t>
            </a:r>
            <a:endParaRPr lang="ru-RU" b="1" i="1" spc="0" dirty="0">
              <a:ln/>
              <a:solidFill>
                <a:schemeClr val="tx1"/>
              </a:solidFill>
              <a:latin typeface="Times New Roman" panose="02020603050405020304" pitchFamily="18" charset="0"/>
              <a:cs typeface="Times New Roman" panose="02020603050405020304" pitchFamily="18" charset="0"/>
            </a:endParaRPr>
          </a:p>
        </p:txBody>
      </p:sp>
      <p:pic>
        <p:nvPicPr>
          <p:cNvPr id="8" name="Рисунок 7"/>
          <p:cNvPicPr>
            <a:picLocks noChangeAspect="1"/>
          </p:cNvPicPr>
          <p:nvPr/>
        </p:nvPicPr>
        <p:blipFill>
          <a:blip r:embed="rId3"/>
          <a:stretch>
            <a:fillRect/>
          </a:stretch>
        </p:blipFill>
        <p:spPr>
          <a:xfrm>
            <a:off x="424983" y="3306575"/>
            <a:ext cx="3533775" cy="2638425"/>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9" name="Нашивка 8"/>
          <p:cNvSpPr/>
          <p:nvPr/>
        </p:nvSpPr>
        <p:spPr>
          <a:xfrm>
            <a:off x="5607423" y="187740"/>
            <a:ext cx="1748117" cy="177728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3861858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67810" y="0"/>
            <a:ext cx="5714825" cy="4584879"/>
          </a:xfrm>
        </p:spPr>
        <p:txBody>
          <a:bodyPr>
            <a:normAutofit/>
          </a:bodyPr>
          <a:lstStyle/>
          <a:p>
            <a:r>
              <a:rPr lang="ru-RU" dirty="0">
                <a:solidFill>
                  <a:schemeClr val="accent1">
                    <a:lumMod val="50000"/>
                  </a:schemeClr>
                </a:solidFill>
              </a:rPr>
              <a:t>Строятся защитные сооружения на лавиноопасных направлениях, подготавливаются спасательные средства и планируются спасательные работы. Проводится оповещение населения об опасности схода лавин.</a:t>
            </a:r>
          </a:p>
        </p:txBody>
      </p:sp>
      <p:pic>
        <p:nvPicPr>
          <p:cNvPr id="4098" name="Picture 2" descr="Похожее изображение"/>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4551"/>
            <a:ext cx="3267810" cy="62823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5605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1448" y="144556"/>
            <a:ext cx="8232587" cy="4439992"/>
          </a:xfrm>
        </p:spPr>
        <p:txBody>
          <a:bodyPr>
            <a:normAutofit fontScale="90000"/>
          </a:bodyPr>
          <a:lstStyle/>
          <a:p>
            <a:r>
              <a:rPr lang="ru-RU" dirty="0">
                <a:solidFill>
                  <a:schemeClr val="accent1">
                    <a:lumMod val="50000"/>
                  </a:schemeClr>
                </a:solidFill>
                <a:latin typeface="Times New Roman" panose="02020603050405020304" pitchFamily="18" charset="0"/>
                <a:cs typeface="Times New Roman" panose="02020603050405020304" pitchFamily="18" charset="0"/>
              </a:rPr>
              <a:t>Информацию о сходе лавин можно узнать в поисково-спасательной службе МЧС России. А если вы собираетесь находиться в лавиноопасной зоне, сообщите о своих намерениях (зарегистрируйтесь) в поисково-спасательной службе МЧС России.</a:t>
            </a:r>
            <a:br>
              <a:rPr lang="ru-RU" dirty="0">
                <a:solidFill>
                  <a:schemeClr val="accent1">
                    <a:lumMod val="50000"/>
                  </a:schemeClr>
                </a:solidFill>
                <a:latin typeface="Times New Roman" panose="02020603050405020304" pitchFamily="18" charset="0"/>
                <a:cs typeface="Times New Roman" panose="02020603050405020304" pitchFamily="18" charset="0"/>
              </a:rPr>
            </a:br>
            <a:r>
              <a:rPr lang="ru-RU" dirty="0">
                <a:solidFill>
                  <a:schemeClr val="accent1">
                    <a:lumMod val="50000"/>
                  </a:schemeClr>
                </a:solidFill>
                <a:latin typeface="Times New Roman" panose="02020603050405020304" pitchFamily="18" charset="0"/>
                <a:cs typeface="Times New Roman" panose="02020603050405020304" pitchFamily="18" charset="0"/>
              </a:rPr>
              <a:t>Избегайте мест возможного схода лавин. Они чаще всего сходят со склонов крутизной более 30°; если склон без кустарника и деревьев — при крутизне более 20°. При крутизне более 45° лавины сходят практически при каждом снегопаде.</a:t>
            </a:r>
            <a:br>
              <a:rPr lang="ru-RU" dirty="0">
                <a:solidFill>
                  <a:schemeClr val="accent1">
                    <a:lumMod val="50000"/>
                  </a:schemeClr>
                </a:solidFill>
                <a:latin typeface="Times New Roman" panose="02020603050405020304" pitchFamily="18" charset="0"/>
                <a:cs typeface="Times New Roman" panose="02020603050405020304" pitchFamily="18" charset="0"/>
              </a:rPr>
            </a:br>
            <a:endParaRPr lang="ru-RU" dirty="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056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solidFill>
            <a:schemeClr val="accent1"/>
          </a:solidFill>
        </p:spPr>
        <p:txBody>
          <a:bodyPr/>
          <a:lstStyle/>
          <a:p>
            <a:r>
              <a:rPr lang="ru-RU">
                <a:solidFill>
                  <a:schemeClr val="bg1"/>
                </a:solidFill>
                <a:latin typeface="Open Sans"/>
              </a:rPr>
              <a:t>Что делать, если вы оказались рядом с лавиной?</a:t>
            </a:r>
            <a:br>
              <a:rPr lang="ru-RU">
                <a:solidFill>
                  <a:schemeClr val="bg1"/>
                </a:solidFill>
                <a:latin typeface="Open Sans"/>
              </a:rPr>
            </a:br>
            <a:endParaRPr lang="ru-RU">
              <a:solidFill>
                <a:schemeClr val="bg1"/>
              </a:solidFill>
            </a:endParaRPr>
          </a:p>
        </p:txBody>
      </p:sp>
      <p:graphicFrame>
        <p:nvGraphicFramePr>
          <p:cNvPr id="10" name="Схема 9"/>
          <p:cNvGraphicFramePr/>
          <p:nvPr>
            <p:extLst>
              <p:ext uri="{D42A27DB-BD31-4B8C-83A1-F6EECF244321}">
                <p14:modId xmlns:p14="http://schemas.microsoft.com/office/powerpoint/2010/main" val="262883629"/>
              </p:ext>
            </p:extLst>
          </p:nvPr>
        </p:nvGraphicFramePr>
        <p:xfrm>
          <a:off x="2626657" y="161365"/>
          <a:ext cx="6096000" cy="66966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7743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47918"/>
            <a:ext cx="9144000" cy="685800"/>
          </a:xfrm>
          <a:prstGeom prst="homePlate">
            <a:avLst/>
          </a:prstGeom>
          <a:solidFill>
            <a:srgbClr val="FF0000"/>
          </a:solidFill>
        </p:spPr>
        <p:style>
          <a:lnRef idx="2">
            <a:schemeClr val="accent3">
              <a:shade val="50000"/>
            </a:schemeClr>
          </a:lnRef>
          <a:fillRef idx="1">
            <a:schemeClr val="accent3"/>
          </a:fillRef>
          <a:effectRef idx="0">
            <a:schemeClr val="accent3"/>
          </a:effectRef>
          <a:fontRef idx="minor">
            <a:schemeClr val="lt1"/>
          </a:fontRef>
        </p:style>
        <p:txBody>
          <a:bodyPr/>
          <a:lstStyle/>
          <a:p>
            <a:r>
              <a:rPr lang="ru-RU">
                <a:solidFill>
                  <a:schemeClr val="bg1"/>
                </a:solidFill>
              </a:rPr>
              <a:t>Как действовать, если вы оказались под толщей снега</a:t>
            </a:r>
          </a:p>
        </p:txBody>
      </p:sp>
      <p:graphicFrame>
        <p:nvGraphicFramePr>
          <p:cNvPr id="3" name="Схема 2"/>
          <p:cNvGraphicFramePr/>
          <p:nvPr>
            <p:extLst>
              <p:ext uri="{D42A27DB-BD31-4B8C-83A1-F6EECF244321}">
                <p14:modId xmlns:p14="http://schemas.microsoft.com/office/powerpoint/2010/main" val="683939974"/>
              </p:ext>
            </p:extLst>
          </p:nvPr>
        </p:nvGraphicFramePr>
        <p:xfrm>
          <a:off x="107577" y="1102659"/>
          <a:ext cx="8564346" cy="57553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9544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7319" y="279027"/>
            <a:ext cx="6447501" cy="4468969"/>
          </a:xfrm>
        </p:spPr>
        <p:txBody>
          <a:bodyPr>
            <a:normAutofit/>
          </a:bodyPr>
          <a:lstStyle/>
          <a:p>
            <a:r>
              <a:rPr lang="ru-RU" dirty="0">
                <a:solidFill>
                  <a:schemeClr val="accent1">
                    <a:lumMod val="50000"/>
                  </a:schemeClr>
                </a:solidFill>
              </a:rPr>
              <a:t>Когда лавина остановилась, постарайтесь двигаться вверх.</a:t>
            </a:r>
            <a:br>
              <a:rPr lang="ru-RU" dirty="0">
                <a:solidFill>
                  <a:schemeClr val="accent1">
                    <a:lumMod val="50000"/>
                  </a:schemeClr>
                </a:solidFill>
              </a:rPr>
            </a:br>
            <a:r>
              <a:rPr lang="ru-RU" dirty="0">
                <a:solidFill>
                  <a:schemeClr val="accent1">
                    <a:lumMod val="50000"/>
                  </a:schemeClr>
                </a:solidFill>
              </a:rPr>
              <a:t>Не теряйте самообладания, не засыпайте, экономьте силы, помните, что вас ищут (известны случаи, когда из-под лавины спасали людей на пятые и даже на тринадцатые сутки).</a:t>
            </a:r>
            <a:br>
              <a:rPr lang="ru-RU" dirty="0">
                <a:solidFill>
                  <a:schemeClr val="accent1">
                    <a:lumMod val="50000"/>
                  </a:schemeClr>
                </a:solidFill>
              </a:rPr>
            </a:br>
            <a:endParaRPr lang="ru-RU" dirty="0">
              <a:solidFill>
                <a:schemeClr val="accent1">
                  <a:lumMod val="50000"/>
                </a:schemeClr>
              </a:solidFill>
            </a:endParaRPr>
          </a:p>
        </p:txBody>
      </p:sp>
    </p:spTree>
    <p:extLst>
      <p:ext uri="{BB962C8B-B14F-4D97-AF65-F5344CB8AC3E}">
        <p14:creationId xmlns:p14="http://schemas.microsoft.com/office/powerpoint/2010/main" val="3630938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6977" y="319367"/>
            <a:ext cx="6447501" cy="4372378"/>
          </a:xfrm>
        </p:spPr>
        <p:style>
          <a:lnRef idx="2">
            <a:schemeClr val="accent3"/>
          </a:lnRef>
          <a:fillRef idx="1">
            <a:schemeClr val="lt1"/>
          </a:fillRef>
          <a:effectRef idx="0">
            <a:schemeClr val="accent3"/>
          </a:effectRef>
          <a:fontRef idx="minor">
            <a:schemeClr val="dk1"/>
          </a:fontRef>
        </p:style>
        <p:txBody>
          <a:bodyPr>
            <a:normAutofit/>
          </a:bodyPr>
          <a:lstStyle/>
          <a:p>
            <a:r>
              <a:rPr lang="ru-RU" dirty="0">
                <a:solidFill>
                  <a:schemeClr val="accent1">
                    <a:lumMod val="50000"/>
                  </a:schemeClr>
                </a:solidFill>
              </a:rPr>
              <a:t>Лавины образуются на безлесных склонах гор, угол наклона которых больше 14°. Это критический наклон, при котором снег постоянно сползает вниз. Сход лавины начинается при слое свежевыпавшего снега 30 см или при толщине старого снега более 70 см. Крутизна склона, наиболее благоприятная для образования лавины, составляет 30—40°.</a:t>
            </a:r>
          </a:p>
        </p:txBody>
      </p:sp>
    </p:spTree>
    <p:extLst>
      <p:ext uri="{BB962C8B-B14F-4D97-AF65-F5344CB8AC3E}">
        <p14:creationId xmlns:p14="http://schemas.microsoft.com/office/powerpoint/2010/main" val="1250283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18420" y="-123249"/>
            <a:ext cx="7345650" cy="4188854"/>
          </a:xfrm>
        </p:spPr>
        <p:txBody>
          <a:bodyPr>
            <a:normAutofit/>
          </a:bodyPr>
          <a:lstStyle/>
          <a:p>
            <a:r>
              <a:rPr lang="ru-RU" b="1" dirty="0">
                <a:solidFill>
                  <a:schemeClr val="accent1">
                    <a:lumMod val="50000"/>
                  </a:schemeClr>
                </a:solidFill>
              </a:rPr>
              <a:t>Лавина</a:t>
            </a:r>
            <a:r>
              <a:rPr lang="ru-RU" dirty="0">
                <a:solidFill>
                  <a:schemeClr val="accent1">
                    <a:lumMod val="50000"/>
                  </a:schemeClr>
                </a:solidFill>
              </a:rPr>
              <a:t> — быстрое, внезапно возникающее движение снега и (или) льда вниз по крутым склонам гор, представляющее угрозу жизни и здоровью людей, наносящее ущерб объектам экономики и окружающей среде.</a:t>
            </a:r>
          </a:p>
        </p:txBody>
      </p:sp>
      <p:pic>
        <p:nvPicPr>
          <p:cNvPr id="2050" name="Picture 2" descr="Картинки по запросу снежные лавины"/>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8420" y="3434923"/>
            <a:ext cx="4362857" cy="29795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0637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1448" y="305920"/>
            <a:ext cx="6447501" cy="4217831"/>
          </a:xfrm>
        </p:spPr>
        <p:txBody>
          <a:bodyPr>
            <a:normAutofit fontScale="90000"/>
          </a:bodyPr>
          <a:lstStyle/>
          <a:p>
            <a:r>
              <a:rPr lang="ru-RU" dirty="0">
                <a:solidFill>
                  <a:schemeClr val="accent1">
                    <a:lumMod val="50000"/>
                  </a:schemeClr>
                </a:solidFill>
              </a:rPr>
              <a:t>Скорость схода лавины может достигать от 20 до 100 м/с. Таким образом, снежная лавина — это масса снега, падающая или соскальзывающая с крутых склонов гор и движущаяся в среднем со скоростью 20—30 м/с. Падение снежной лавины сопровождается образованием </a:t>
            </a:r>
            <a:r>
              <a:rPr lang="ru-RU" b="1" dirty="0">
                <a:solidFill>
                  <a:schemeClr val="accent1">
                    <a:lumMod val="50000"/>
                  </a:schemeClr>
                </a:solidFill>
              </a:rPr>
              <a:t>воздушной предлавинной волны</a:t>
            </a:r>
            <a:r>
              <a:rPr lang="ru-RU" dirty="0">
                <a:solidFill>
                  <a:schemeClr val="accent1">
                    <a:lumMod val="50000"/>
                  </a:schemeClr>
                </a:solidFill>
              </a:rPr>
              <a:t>, производящей наибольшие разрушения.</a:t>
            </a:r>
          </a:p>
        </p:txBody>
      </p:sp>
    </p:spTree>
    <p:extLst>
      <p:ext uri="{BB962C8B-B14F-4D97-AF65-F5344CB8AC3E}">
        <p14:creationId xmlns:p14="http://schemas.microsoft.com/office/powerpoint/2010/main" val="1765304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3190" y="171450"/>
            <a:ext cx="8044328" cy="4362719"/>
          </a:xfrm>
        </p:spPr>
        <p:txBody>
          <a:bodyPr>
            <a:normAutofit/>
          </a:bodyPr>
          <a:lstStyle/>
          <a:p>
            <a:r>
              <a:rPr lang="ru-RU" dirty="0">
                <a:solidFill>
                  <a:schemeClr val="accent1">
                    <a:lumMod val="50000"/>
                  </a:schemeClr>
                </a:solidFill>
              </a:rPr>
              <a:t>Возникновение лавин возможно во всех горных районах, где устанавливается снежный покров. Лавиноопасными районами в России являются Кольский полуостров, Урал, Северный Кавказ, Восточная и Западная Сибирь, Дальний Восток.</a:t>
            </a:r>
          </a:p>
        </p:txBody>
      </p:sp>
      <p:pic>
        <p:nvPicPr>
          <p:cNvPr id="3074" name="Picture 2" descr="Похожее изображение"/>
          <p:cNvPicPr>
            <a:picLocks noChangeAspect="1" noChangeArrowheads="1"/>
          </p:cNvPicPr>
          <p:nvPr/>
        </p:nvPicPr>
        <p:blipFill rotWithShape="1">
          <a:blip r:embed="rId2">
            <a:extLst>
              <a:ext uri="{28A0092B-C50C-407E-A947-70E740481C1C}">
                <a14:useLocalDpi xmlns:a14="http://schemas.microsoft.com/office/drawing/2010/main" val="0"/>
              </a:ext>
            </a:extLst>
          </a:blip>
          <a:srcRect b="10326"/>
          <a:stretch/>
        </p:blipFill>
        <p:spPr bwMode="auto">
          <a:xfrm>
            <a:off x="520852" y="3881206"/>
            <a:ext cx="3930125" cy="2452359"/>
          </a:xfrm>
          <a:prstGeom prst="rect">
            <a:avLst/>
          </a:prstGeom>
          <a:noFill/>
          <a:extLst>
            <a:ext uri="{909E8E84-426E-40DD-AFC4-6F175D3DCCD1}">
              <a14:hiddenFill xmlns:a14="http://schemas.microsoft.com/office/drawing/2010/main">
                <a:solidFill>
                  <a:srgbClr val="FFFFFF"/>
                </a:solidFill>
              </a14:hiddenFill>
            </a:ext>
          </a:extLst>
        </p:spPr>
      </p:pic>
      <p:pic>
        <p:nvPicPr>
          <p:cNvPr id="3" name="Рисунок 2"/>
          <p:cNvPicPr>
            <a:picLocks noChangeAspect="1"/>
          </p:cNvPicPr>
          <p:nvPr/>
        </p:nvPicPr>
        <p:blipFill>
          <a:blip r:embed="rId3"/>
          <a:stretch>
            <a:fillRect/>
          </a:stretch>
        </p:blipFill>
        <p:spPr>
          <a:xfrm>
            <a:off x="4638639" y="3913906"/>
            <a:ext cx="4021953" cy="2419659"/>
          </a:xfrm>
          <a:prstGeom prst="rect">
            <a:avLst/>
          </a:prstGeom>
        </p:spPr>
      </p:pic>
    </p:spTree>
    <p:extLst>
      <p:ext uri="{BB962C8B-B14F-4D97-AF65-F5344CB8AC3E}">
        <p14:creationId xmlns:p14="http://schemas.microsoft.com/office/powerpoint/2010/main" val="375279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8342" y="494179"/>
            <a:ext cx="6447501" cy="3903009"/>
          </a:xfrm>
        </p:spPr>
        <p:txBody>
          <a:bodyPr>
            <a:normAutofit/>
          </a:bodyPr>
          <a:lstStyle/>
          <a:p>
            <a:r>
              <a:rPr lang="ru-RU" dirty="0">
                <a:solidFill>
                  <a:schemeClr val="accent1">
                    <a:lumMod val="50000"/>
                  </a:schemeClr>
                </a:solidFill>
              </a:rPr>
              <a:t>Формирование лавин происходит в лавинном очаге, представляющем собой участок склона и его подножия, в пределах которого движется лавина.</a:t>
            </a:r>
            <a:br>
              <a:rPr lang="ru-RU" dirty="0">
                <a:solidFill>
                  <a:schemeClr val="accent1">
                    <a:lumMod val="50000"/>
                  </a:schemeClr>
                </a:solidFill>
              </a:rPr>
            </a:br>
            <a:r>
              <a:rPr lang="ru-RU" dirty="0">
                <a:solidFill>
                  <a:schemeClr val="accent1">
                    <a:lumMod val="50000"/>
                  </a:schemeClr>
                </a:solidFill>
              </a:rPr>
              <a:t>Причинами схода </a:t>
            </a:r>
            <a:r>
              <a:rPr lang="ru-RU">
                <a:solidFill>
                  <a:schemeClr val="accent1">
                    <a:lumMod val="50000"/>
                  </a:schemeClr>
                </a:solidFill>
              </a:rPr>
              <a:t>лавины </a:t>
            </a:r>
            <a:r>
              <a:rPr lang="ru-RU" smtClean="0">
                <a:solidFill>
                  <a:schemeClr val="accent1">
                    <a:lumMod val="50000"/>
                  </a:schemeClr>
                </a:solidFill>
              </a:rPr>
              <a:t>являются:</a:t>
            </a:r>
            <a:br>
              <a:rPr lang="ru-RU" smtClean="0">
                <a:solidFill>
                  <a:schemeClr val="accent1">
                    <a:lumMod val="50000"/>
                  </a:schemeClr>
                </a:solidFill>
              </a:rPr>
            </a:br>
            <a:r>
              <a:rPr lang="ru-RU" smtClean="0">
                <a:solidFill>
                  <a:schemeClr val="accent1">
                    <a:lumMod val="50000"/>
                  </a:schemeClr>
                </a:solidFill>
              </a:rPr>
              <a:t/>
            </a:r>
            <a:br>
              <a:rPr lang="ru-RU" smtClean="0">
                <a:solidFill>
                  <a:schemeClr val="accent1">
                    <a:lumMod val="50000"/>
                  </a:schemeClr>
                </a:solidFill>
              </a:rPr>
            </a:br>
            <a:r>
              <a:rPr lang="ru-RU" dirty="0">
                <a:solidFill>
                  <a:schemeClr val="accent1">
                    <a:lumMod val="50000"/>
                  </a:schemeClr>
                </a:solidFill>
              </a:rPr>
              <a:t/>
            </a:r>
            <a:br>
              <a:rPr lang="ru-RU" dirty="0">
                <a:solidFill>
                  <a:schemeClr val="accent1">
                    <a:lumMod val="50000"/>
                  </a:schemeClr>
                </a:solidFill>
              </a:rPr>
            </a:br>
            <a:endParaRPr lang="ru-RU" dirty="0">
              <a:solidFill>
                <a:schemeClr val="accent1">
                  <a:lumMod val="50000"/>
                </a:schemeClr>
              </a:solidFill>
            </a:endParaRPr>
          </a:p>
        </p:txBody>
      </p:sp>
      <p:sp>
        <p:nvSpPr>
          <p:cNvPr id="3" name="Прямокутник 2"/>
          <p:cNvSpPr/>
          <p:nvPr/>
        </p:nvSpPr>
        <p:spPr>
          <a:xfrm>
            <a:off x="750047" y="2973648"/>
            <a:ext cx="6887882" cy="2246769"/>
          </a:xfrm>
          <a:prstGeom prst="rect">
            <a:avLst/>
          </a:prstGeom>
        </p:spPr>
        <p:txBody>
          <a:bodyPr wrap="square">
            <a:spAutoFit/>
          </a:bodyPr>
          <a:lstStyle/>
          <a:p>
            <a:pPr marL="285750" indent="-285750">
              <a:buFont typeface="Wingdings" panose="05000000000000000000" pitchFamily="2" charset="2"/>
              <a:buChar char="Ø"/>
            </a:pPr>
            <a:r>
              <a:rPr lang="ru-RU" sz="2800">
                <a:solidFill>
                  <a:schemeClr val="accent1">
                    <a:lumMod val="50000"/>
                  </a:schemeClr>
                </a:solidFill>
              </a:rPr>
              <a:t>длительные снегопады</a:t>
            </a:r>
            <a:r>
              <a:rPr lang="ru-RU" sz="2800">
                <a:solidFill>
                  <a:schemeClr val="accent1">
                    <a:lumMod val="50000"/>
                  </a:schemeClr>
                </a:solidFill>
              </a:rPr>
              <a:t>, </a:t>
            </a:r>
            <a:endParaRPr lang="ru-RU" sz="2800" smtClean="0">
              <a:solidFill>
                <a:schemeClr val="accent1">
                  <a:lumMod val="50000"/>
                </a:schemeClr>
              </a:solidFill>
            </a:endParaRPr>
          </a:p>
          <a:p>
            <a:pPr marL="285750" indent="-285750">
              <a:buFont typeface="Wingdings" panose="05000000000000000000" pitchFamily="2" charset="2"/>
              <a:buChar char="Ø"/>
            </a:pPr>
            <a:r>
              <a:rPr lang="ru-RU" sz="2800" smtClean="0">
                <a:solidFill>
                  <a:schemeClr val="accent1">
                    <a:lumMod val="50000"/>
                  </a:schemeClr>
                </a:solidFill>
              </a:rPr>
              <a:t>интенсивное </a:t>
            </a:r>
            <a:r>
              <a:rPr lang="ru-RU" sz="2800">
                <a:solidFill>
                  <a:schemeClr val="accent1">
                    <a:lumMod val="50000"/>
                  </a:schemeClr>
                </a:solidFill>
              </a:rPr>
              <a:t>таяние снега</a:t>
            </a:r>
            <a:r>
              <a:rPr lang="ru-RU" sz="2800">
                <a:solidFill>
                  <a:schemeClr val="accent1">
                    <a:lumMod val="50000"/>
                  </a:schemeClr>
                </a:solidFill>
              </a:rPr>
              <a:t>, </a:t>
            </a:r>
            <a:endParaRPr lang="ru-RU" sz="2800" smtClean="0">
              <a:solidFill>
                <a:schemeClr val="accent1">
                  <a:lumMod val="50000"/>
                </a:schemeClr>
              </a:solidFill>
            </a:endParaRPr>
          </a:p>
          <a:p>
            <a:pPr marL="285750" indent="-285750">
              <a:buFont typeface="Wingdings" panose="05000000000000000000" pitchFamily="2" charset="2"/>
              <a:buChar char="Ø"/>
            </a:pPr>
            <a:r>
              <a:rPr lang="ru-RU" sz="2800" smtClean="0">
                <a:solidFill>
                  <a:schemeClr val="accent1">
                    <a:lumMod val="50000"/>
                  </a:schemeClr>
                </a:solidFill>
              </a:rPr>
              <a:t>взрывы </a:t>
            </a:r>
            <a:r>
              <a:rPr lang="ru-RU" sz="2800">
                <a:solidFill>
                  <a:schemeClr val="accent1">
                    <a:lumMod val="50000"/>
                  </a:schemeClr>
                </a:solidFill>
              </a:rPr>
              <a:t>при прокладке </a:t>
            </a:r>
            <a:r>
              <a:rPr lang="ru-RU" sz="2800">
                <a:solidFill>
                  <a:schemeClr val="accent1">
                    <a:lumMod val="50000"/>
                  </a:schemeClr>
                </a:solidFill>
              </a:rPr>
              <a:t>дорог</a:t>
            </a:r>
            <a:r>
              <a:rPr lang="ru-RU" sz="2800" smtClean="0">
                <a:solidFill>
                  <a:schemeClr val="accent1">
                    <a:lumMod val="50000"/>
                  </a:schemeClr>
                </a:solidFill>
              </a:rPr>
              <a:t>.</a:t>
            </a:r>
          </a:p>
          <a:p>
            <a:pPr marL="285750" indent="-285750">
              <a:buFont typeface="Wingdings" panose="05000000000000000000" pitchFamily="2" charset="2"/>
              <a:buChar char="Ø"/>
            </a:pPr>
            <a:r>
              <a:rPr lang="ru-RU" sz="2800">
                <a:solidFill>
                  <a:schemeClr val="accent1">
                    <a:lumMod val="50000"/>
                  </a:schemeClr>
                </a:solidFill>
              </a:rPr>
              <a:t>с</a:t>
            </a:r>
            <a:r>
              <a:rPr lang="ru-RU" sz="2800" smtClean="0">
                <a:solidFill>
                  <a:schemeClr val="accent1">
                    <a:lumMod val="50000"/>
                  </a:schemeClr>
                </a:solidFill>
              </a:rPr>
              <a:t>ильные </a:t>
            </a:r>
            <a:r>
              <a:rPr lang="ru-RU" sz="2800">
                <a:solidFill>
                  <a:schemeClr val="accent1">
                    <a:lumMod val="50000"/>
                  </a:schemeClr>
                </a:solidFill>
              </a:rPr>
              <a:t>механические </a:t>
            </a:r>
            <a:r>
              <a:rPr lang="ru-RU" sz="2800" smtClean="0">
                <a:solidFill>
                  <a:schemeClr val="accent1">
                    <a:lumMod val="50000"/>
                  </a:schemeClr>
                </a:solidFill>
              </a:rPr>
              <a:t>воздействия (</a:t>
            </a:r>
            <a:r>
              <a:rPr lang="ru-RU" sz="2800">
                <a:solidFill>
                  <a:schemeClr val="accent1">
                    <a:lumMod val="50000"/>
                  </a:schemeClr>
                </a:solidFill>
              </a:rPr>
              <a:t>камнепад или землетрясение</a:t>
            </a:r>
            <a:r>
              <a:rPr lang="ru-RU" sz="2800" smtClean="0">
                <a:solidFill>
                  <a:schemeClr val="accent1">
                    <a:lumMod val="50000"/>
                  </a:schemeClr>
                </a:solidFill>
              </a:rPr>
              <a:t>)  </a:t>
            </a:r>
            <a:endParaRPr lang="ru-RU" sz="2800">
              <a:solidFill>
                <a:schemeClr val="accent1">
                  <a:lumMod val="50000"/>
                </a:schemeClr>
              </a:solidFill>
            </a:endParaRPr>
          </a:p>
        </p:txBody>
      </p:sp>
    </p:spTree>
    <p:extLst>
      <p:ext uri="{BB962C8B-B14F-4D97-AF65-F5344CB8AC3E}">
        <p14:creationId xmlns:p14="http://schemas.microsoft.com/office/powerpoint/2010/main" val="2118337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5537" y="195315"/>
            <a:ext cx="6743000" cy="4752304"/>
          </a:xfrm>
        </p:spPr>
        <p:txBody>
          <a:bodyPr>
            <a:normAutofit/>
          </a:bodyPr>
          <a:lstStyle/>
          <a:p>
            <a:r>
              <a:rPr lang="ru-RU" dirty="0">
                <a:solidFill>
                  <a:schemeClr val="accent1">
                    <a:lumMod val="50000"/>
                  </a:schemeClr>
                </a:solidFill>
              </a:rPr>
              <a:t>Сила удара сходящей лавины может достигать от 5 до 50 тонн на квадратный метр. Сходящие лавины могут вызвать разрушение зданий, инженерных сооружений, засыпать снегом дороги и горные тропы</a:t>
            </a:r>
            <a:r>
              <a:rPr lang="ru-RU">
                <a:solidFill>
                  <a:schemeClr val="accent1">
                    <a:lumMod val="50000"/>
                  </a:schemeClr>
                </a:solidFill>
              </a:rPr>
              <a:t>. </a:t>
            </a:r>
            <a:r>
              <a:rPr lang="ru-RU" smtClean="0">
                <a:solidFill>
                  <a:schemeClr val="accent1">
                    <a:lumMod val="50000"/>
                  </a:schemeClr>
                </a:solidFill>
              </a:rPr>
              <a:t> </a:t>
            </a:r>
            <a:endParaRPr lang="ru-RU" dirty="0">
              <a:solidFill>
                <a:schemeClr val="accent1">
                  <a:lumMod val="50000"/>
                </a:schemeClr>
              </a:solidFill>
            </a:endParaRPr>
          </a:p>
        </p:txBody>
      </p:sp>
    </p:spTree>
    <p:extLst>
      <p:ext uri="{BB962C8B-B14F-4D97-AF65-F5344CB8AC3E}">
        <p14:creationId xmlns:p14="http://schemas.microsoft.com/office/powerpoint/2010/main" val="1002336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77298" y="733874"/>
            <a:ext cx="7562509" cy="4601183"/>
          </a:xfrm>
        </p:spPr>
        <p:txBody>
          <a:bodyPr>
            <a:normAutofit/>
          </a:bodyPr>
          <a:lstStyle/>
          <a:p>
            <a:r>
              <a:rPr lang="ru-RU" sz="2800" smtClean="0">
                <a:solidFill>
                  <a:schemeClr val="accent1">
                    <a:lumMod val="50000"/>
                  </a:schemeClr>
                </a:solidFill>
              </a:rPr>
              <a:t>Большое значение для защиты населения от последствий снежных лавин имеет их прогнозирование. Для этого действует специальная система наблюдения.</a:t>
            </a:r>
            <a:br>
              <a:rPr lang="ru-RU" sz="2800" smtClean="0">
                <a:solidFill>
                  <a:schemeClr val="accent1">
                    <a:lumMod val="50000"/>
                  </a:schemeClr>
                </a:solidFill>
              </a:rPr>
            </a:br>
            <a:r>
              <a:rPr lang="ru-RU" sz="2800" smtClean="0">
                <a:solidFill>
                  <a:schemeClr val="accent1">
                    <a:lumMod val="50000"/>
                  </a:schemeClr>
                </a:solidFill>
              </a:rPr>
              <a:t>Данные, полученные от системы наблюдения, обрабатываются и представляются в виде прогнозов.</a:t>
            </a:r>
            <a:br>
              <a:rPr lang="ru-RU" sz="2800" smtClean="0">
                <a:solidFill>
                  <a:schemeClr val="accent1">
                    <a:lumMod val="50000"/>
                  </a:schemeClr>
                </a:solidFill>
              </a:rPr>
            </a:br>
            <a:endParaRPr lang="ru-RU" sz="28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7" name="Прямокутник із двома округленими протилежними кутами 6"/>
          <p:cNvSpPr/>
          <p:nvPr/>
        </p:nvSpPr>
        <p:spPr>
          <a:xfrm>
            <a:off x="777298" y="564342"/>
            <a:ext cx="8017079" cy="646986"/>
          </a:xfrm>
          <a:prstGeom prst="round2Diag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r>
              <a:rPr lang="ru-RU" sz="3200" b="1"/>
              <a:t>Защита населения от </a:t>
            </a:r>
            <a:r>
              <a:rPr lang="ru-RU" sz="3200" b="1"/>
              <a:t>последствии </a:t>
            </a:r>
            <a:r>
              <a:rPr lang="ru-RU" sz="3200" b="1" smtClean="0"/>
              <a:t>лавин</a:t>
            </a:r>
            <a:endParaRPr lang="ru-RU" sz="3200" b="1"/>
          </a:p>
        </p:txBody>
      </p:sp>
    </p:spTree>
    <p:extLst>
      <p:ext uri="{BB962C8B-B14F-4D97-AF65-F5344CB8AC3E}">
        <p14:creationId xmlns:p14="http://schemas.microsoft.com/office/powerpoint/2010/main" val="1786091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1448" y="426944"/>
            <a:ext cx="6447501" cy="4488287"/>
          </a:xfrm>
        </p:spPr>
        <p:txBody>
          <a:bodyPr>
            <a:normAutofit fontScale="90000"/>
          </a:bodyPr>
          <a:lstStyle/>
          <a:p>
            <a:r>
              <a:rPr lang="ru-RU" dirty="0">
                <a:solidFill>
                  <a:schemeClr val="accent1">
                    <a:lumMod val="50000"/>
                  </a:schemeClr>
                </a:solidFill>
              </a:rPr>
              <a:t>На основании полученных прогнозов планируются и осуществляются профилактические мероприятия.</a:t>
            </a:r>
            <a:br>
              <a:rPr lang="ru-RU" dirty="0">
                <a:solidFill>
                  <a:schemeClr val="accent1">
                    <a:lumMod val="50000"/>
                  </a:schemeClr>
                </a:solidFill>
              </a:rPr>
            </a:br>
            <a:r>
              <a:rPr lang="ru-RU" dirty="0">
                <a:solidFill>
                  <a:schemeClr val="accent1">
                    <a:lumMod val="50000"/>
                  </a:schemeClr>
                </a:solidFill>
              </a:rPr>
              <a:t>В условиях угрозы схода снежных лавин организуют контроль за накоплением снега на лавиноопасных направлениях, вызывают искусственный сход формирующихся лавин в период их наименьшей опасности.</a:t>
            </a:r>
            <a:br>
              <a:rPr lang="ru-RU" dirty="0">
                <a:solidFill>
                  <a:schemeClr val="accent1">
                    <a:lumMod val="50000"/>
                  </a:schemeClr>
                </a:solidFill>
              </a:rPr>
            </a:br>
            <a:endParaRPr lang="ru-RU" dirty="0">
              <a:solidFill>
                <a:schemeClr val="accent1">
                  <a:lumMod val="50000"/>
                </a:schemeClr>
              </a:solidFill>
            </a:endParaRPr>
          </a:p>
        </p:txBody>
      </p:sp>
    </p:spTree>
    <p:extLst>
      <p:ext uri="{BB962C8B-B14F-4D97-AF65-F5344CB8AC3E}">
        <p14:creationId xmlns:p14="http://schemas.microsoft.com/office/powerpoint/2010/main" val="3976913931"/>
      </p:ext>
    </p:extLst>
  </p:cSld>
  <p:clrMapOvr>
    <a:masterClrMapping/>
  </p:clrMapOvr>
</p:sld>
</file>

<file path=ppt/theme/theme1.xml><?xml version="1.0" encoding="utf-8"?>
<a:theme xmlns:a="http://schemas.openxmlformats.org/drawingml/2006/main" name="Рамка">
  <a:themeElements>
    <a:clrScheme name="Теплий синій">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Рамка">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Рамка">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TM03457475[[fn=Рамка]]</Template>
  <TotalTime>79</TotalTime>
  <Words>482</Words>
  <Application>Microsoft Office PowerPoint</Application>
  <PresentationFormat>Екран (4:3)</PresentationFormat>
  <Paragraphs>28</Paragraphs>
  <Slides>14</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14</vt:i4>
      </vt:variant>
    </vt:vector>
  </HeadingPairs>
  <TitlesOfParts>
    <vt:vector size="20" baseType="lpstr">
      <vt:lpstr>Corbel</vt:lpstr>
      <vt:lpstr>Open Sans</vt:lpstr>
      <vt:lpstr>Times New Roman</vt:lpstr>
      <vt:lpstr>Wingdings</vt:lpstr>
      <vt:lpstr>Wingdings 2</vt:lpstr>
      <vt:lpstr>Рамка</vt:lpstr>
      <vt:lpstr>Снежные лавины 7 класс</vt:lpstr>
      <vt:lpstr>Лавины образуются на безлесных склонах гор, угол наклона которых больше 14°. Это критический наклон, при котором снег постоянно сползает вниз. Сход лавины начинается при слое свежевыпавшего снега 30 см или при толщине старого снега более 70 см. Крутизна склона, наиболее благоприятная для образования лавины, составляет 30—40°.</vt:lpstr>
      <vt:lpstr>Лавина — быстрое, внезапно возникающее движение снега и (или) льда вниз по крутым склонам гор, представляющее угрозу жизни и здоровью людей, наносящее ущерб объектам экономики и окружающей среде.</vt:lpstr>
      <vt:lpstr>Скорость схода лавины может достигать от 20 до 100 м/с. Таким образом, снежная лавина — это масса снега, падающая или соскальзывающая с крутых склонов гор и движущаяся в среднем со скоростью 20—30 м/с. Падение снежной лавины сопровождается образованием воздушной предлавинной волны, производящей наибольшие разрушения.</vt:lpstr>
      <vt:lpstr>Возникновение лавин возможно во всех горных районах, где устанавливается снежный покров. Лавиноопасными районами в России являются Кольский полуостров, Урал, Северный Кавказ, Восточная и Западная Сибирь, Дальний Восток.</vt:lpstr>
      <vt:lpstr>Формирование лавин происходит в лавинном очаге, представляющем собой участок склона и его подножия, в пределах которого движется лавина. Причинами схода лавины являются:   </vt:lpstr>
      <vt:lpstr>Сила удара сходящей лавины может достигать от 5 до 50 тонн на квадратный метр. Сходящие лавины могут вызвать разрушение зданий, инженерных сооружений, засыпать снегом дороги и горные тропы.  </vt:lpstr>
      <vt:lpstr>Большое значение для защиты населения от последствий снежных лавин имеет их прогнозирование. Для этого действует специальная система наблюдения. Данные, полученные от системы наблюдения, обрабатываются и представляются в виде прогнозов. </vt:lpstr>
      <vt:lpstr>На основании полученных прогнозов планируются и осуществляются профилактические мероприятия. В условиях угрозы схода снежных лавин организуют контроль за накоплением снега на лавиноопасных направлениях, вызывают искусственный сход формирующихся лавин в период их наименьшей опасности. </vt:lpstr>
      <vt:lpstr>Строятся защитные сооружения на лавиноопасных направлениях, подготавливаются спасательные средства и планируются спасательные работы. Проводится оповещение населения об опасности схода лавин.</vt:lpstr>
      <vt:lpstr>Информацию о сходе лавин можно узнать в поисково-спасательной службе МЧС России. А если вы собираетесь находиться в лавиноопасной зоне, сообщите о своих намерениях (зарегистрируйтесь) в поисково-спасательной службе МЧС России. Избегайте мест возможного схода лавин. Они чаще всего сходят со склонов крутизной более 30°; если склон без кустарника и деревьев — при крутизне более 20°. При крутизне более 45° лавины сходят практически при каждом снегопаде. </vt:lpstr>
      <vt:lpstr>Что делать, если вы оказались рядом с лавиной? </vt:lpstr>
      <vt:lpstr>Как действовать, если вы оказались под толщей снега</vt:lpstr>
      <vt:lpstr>Когда лавина остановилась, постарайтесь двигаться вверх. Не теряйте самообладания, не засыпайте, экономьте силы, помните, что вас ищут (известны случаи, когда из-под лавины спасали людей на пятые и даже на тринадцатые сутки).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Снежные лавины 7 класс</dc:title>
  <dc:creator>admin@mirpps.ru</dc:creator>
  <cp:keywords>лавина</cp:keywords>
  <cp:lastModifiedBy>Інна</cp:lastModifiedBy>
  <cp:revision>14</cp:revision>
  <dcterms:created xsi:type="dcterms:W3CDTF">2016-12-29T11:19:14Z</dcterms:created>
  <dcterms:modified xsi:type="dcterms:W3CDTF">2019-01-10T15:41:01Z</dcterms:modified>
  <cp:category>ОБЖ</cp:category>
</cp:coreProperties>
</file>